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cases</a:t>
            </a:r>
          </a:p>
          <a:p>
            <a:pPr/>
            <a:r>
              <a:t>Explicitly define exactly-once and at-least-once</a:t>
            </a:r>
          </a:p>
          <a:p>
            <a:pPr/>
            <a:r>
              <a:t>Order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8" name="Shape 13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Adaptively batch - catch up</a:t>
            </a:r>
          </a:p>
          <a:p>
            <a:pPr/>
          </a:p>
          <a:p>
            <a:pPr/>
            <a:r>
              <a:t>Append works for monotonic outputs</a:t>
            </a:r>
          </a:p>
          <a:p>
            <a:pPr/>
          </a:p>
          <a:p>
            <a:pPr/>
            <a:r>
              <a:t>Analysis =&gt; Incrementalizer =&gt; Optimizer</a:t>
            </a:r>
          </a:p>
          <a:p>
            <a:pPr/>
          </a:p>
          <a:p>
            <a:pPr/>
            <a:r>
              <a:t>Incrementalization = Not having to recompute everything</a:t>
            </a:r>
          </a:p>
          <a:p>
            <a:pPr/>
          </a:p>
          <a:p>
            <a:pPr/>
            <a:r>
              <a:t>Incrementalization is restricted</a:t>
            </a:r>
          </a:p>
          <a:p>
            <a:pPr/>
          </a:p>
          <a:p>
            <a:pPr/>
            <a:r>
              <a:t>Short running vs long running tasks</a:t>
            </a:r>
          </a:p>
          <a:p>
            <a:pPr/>
          </a:p>
          <a:p>
            <a:pPr/>
            <a:r>
              <a:t>Minibatch for scaling up and catching up with rollback recovery</a:t>
            </a:r>
          </a:p>
          <a:p>
            <a:pPr/>
          </a:p>
          <a:p>
            <a:pPr/>
            <a:r>
              <a:t>"Run-once" triggers for saving money</a:t>
            </a:r>
          </a:p>
          <a:p>
            <a:pPr/>
          </a:p>
          <a:p>
            <a:pPr/>
            <a:r>
              <a:t>Is epoch size determined by triggers? probably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6" name="Shape 1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Might need to roll back more than just uncommitted epochs, as state is not persisted synchronously with commits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9" name="Shape 1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checkpoint per fifth epoch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 14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4" name="Shape 14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checkpoint per fifth epoch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2" name="Shape 15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Maybe some data elements are more important than others</a:t>
            </a:r>
          </a:p>
          <a:p>
            <a:p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Shape 18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8" name="Shape 18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anyone not familiar, stream processing is a paradigm for implementing analytical applications on "real-time data". Data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Consistency guarantees:</a:t>
            </a:r>
          </a:p>
          <a:p>
            <a:pPr/>
          </a:p>
          <a:p>
            <a:pPr/>
            <a:r>
              <a:t>Exactly-once delivery</a:t>
            </a:r>
          </a:p>
          <a:p>
            <a:pPr/>
          </a:p>
          <a:p>
            <a:pPr/>
            <a:r>
              <a:t>Exactly-once processing</a:t>
            </a:r>
          </a:p>
          <a:p>
            <a:pPr/>
          </a:p>
          <a:p>
            <a:pPr/>
          </a:p>
          <a:p>
            <a:pPr/>
            <a:r>
              <a:t>Should Operator be Process?</a:t>
            </a:r>
          </a:p>
          <a:p>
            <a:pPr/>
          </a:p>
          <a:p>
            <a:pPr/>
            <a:r>
              <a:t>Terminology</a:t>
            </a:r>
          </a:p>
          <a:p>
            <a:pPr/>
          </a:p>
          <a:p>
            <a:pPr/>
            <a:r>
              <a:t>Failure recovery</a:t>
            </a:r>
          </a:p>
          <a:p>
            <a:pPr/>
          </a:p>
          <a:p>
            <a:pPr/>
            <a:r>
              <a:t>Page 46</a:t>
            </a:r>
          </a:p>
          <a:p>
            <a:pPr/>
          </a:p>
          <a:p>
            <a:pPr/>
            <a:r>
              <a:t>Consistent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6" name="Shape 8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JobManager = Master-node</a:t>
            </a:r>
          </a:p>
          <a:p>
            <a:pPr/>
          </a:p>
          <a:p>
            <a:pPr/>
            <a:r>
              <a:t>JobManager Single-point-of-failure =&gt; We employ a passive-standby high availability scheme where configured standby nodes can take undertake the coordination role of the failed master node via distributed leader election</a:t>
            </a:r>
          </a:p>
          <a:p>
            <a:pPr/>
          </a:p>
          <a:p>
            <a:pPr/>
            <a:r>
              <a:t>Finally, pipeline deployments in Flink are highly available, thus, tolerating even master failures via leader election and passive failover in Zookeeper</a:t>
            </a:r>
          </a:p>
          <a:p>
            <a:pPr/>
          </a:p>
          <a:p>
            <a:pPr/>
            <a:r>
              <a:t>Local state backend = Distributed file system inside the cluster?</a:t>
            </a:r>
          </a:p>
          <a:p>
            <a:pPr/>
          </a:p>
          <a:p>
            <a:pPr/>
            <a:r>
              <a:t>Data parallel key groups (per task?)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8" name="Shape 9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what a marker is needed for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6" name="Shape 9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keep offsets</a:t>
            </a:r>
          </a:p>
          <a:p>
            <a:pPr/>
            <a:r>
              <a:t>Epochs are synchronisation points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1" name="Shape 10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Alignment, blocked?</a:t>
            </a:r>
          </a:p>
          <a:p>
            <a:pPr/>
          </a:p>
          <a:p>
            <a:pPr/>
            <a:r>
              <a:t>RocksDB</a:t>
            </a:r>
          </a:p>
          <a:p>
            <a:pPr/>
            <a:r>
              <a:t>Sources keep offsets</a:t>
            </a:r>
          </a:p>
          <a:p>
            <a:pPr/>
            <a:r>
              <a:t>Epochs are synchronisation points</a:t>
            </a:r>
          </a:p>
          <a:p>
            <a:pPr/>
          </a:p>
          <a:p>
            <a:pPr/>
            <a:r>
              <a:t>Spill in-transit records to disk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9" name="Shape 1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1041" indent="-291041">
              <a:buSzPct val="125000"/>
              <a:buChar char="*"/>
            </a:pPr>
            <a:r>
              <a:t>The compiler computes the reachability graph</a:t>
            </a:r>
          </a:p>
          <a:p>
            <a:pPr marL="291041" indent="-291041">
              <a:buSzPct val="125000"/>
              <a:buChar char="*"/>
            </a:pPr>
            <a:r>
              <a:t>Merge</a:t>
            </a:r>
          </a:p>
          <a:p>
            <a:pPr marL="291041" indent="-291041">
              <a:buSzPct val="125000"/>
              <a:buChar char="*"/>
            </a:pPr>
            <a:r>
              <a:t>Default</a:t>
            </a:r>
          </a:p>
          <a:p>
            <a:pPr marL="291041" indent="-291041">
              <a:buSzPct val="125000"/>
              <a:buChar char="*"/>
            </a:pPr>
            <a:r>
              <a:t>Trigger =&gt; How to start the establishment of a consistent state (periodic or operator-driven)</a:t>
            </a:r>
          </a:p>
          <a:p>
            <a:pPr lvl="1" marL="926041" indent="-291041">
              <a:buSzPct val="125000"/>
              <a:buChar char="*"/>
            </a:pPr>
            <a:r>
              <a:t>period</a:t>
            </a:r>
          </a:p>
          <a:p>
            <a:pPr lvl="1" marL="926041" indent="-291041">
              <a:buSzPct val="125000"/>
              <a:buChar char="*"/>
            </a:pPr>
            <a:r>
              <a:t>drainTimeout</a:t>
            </a:r>
          </a:p>
          <a:p>
            <a:pPr lvl="1" marL="926041" indent="-291041">
              <a:buSzPct val="125000"/>
              <a:buChar char="*"/>
            </a:pPr>
            <a:r>
              <a:t>resetTimeout</a:t>
            </a:r>
          </a:p>
          <a:p>
            <a:pPr lvl="1" marL="926041" indent="-291041">
              <a:buSzPct val="125000"/>
              <a:buChar char="*"/>
            </a:pPr>
            <a:r>
              <a:t>maxConsecutiveResetAttempts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9" name="Shape 1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Drain: Empty the queues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7" name="Shape 1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Throughput &gt; Latency, as data is already delayed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E9E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08263" indent="-608263" defTabSz="821531">
              <a:buSzPct val="75000"/>
              <a:defRPr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52763" indent="-608263" defTabSz="821531">
              <a:buSzPct val="75000"/>
              <a:defRPr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97263" indent="-608263" defTabSz="821531">
              <a:buSzPct val="75000"/>
              <a:defRPr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41763" indent="-608263" defTabSz="821531">
              <a:buSzPct val="75000"/>
              <a:defRPr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86263" indent="-608263" defTabSz="821531">
              <a:buSzPct val="75000"/>
              <a:defRPr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1689100" y="355600"/>
            <a:ext cx="210058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10.tif"/><Relationship Id="rId11" Type="http://schemas.openxmlformats.org/officeDocument/2006/relationships/image" Target="../media/image11.tif"/><Relationship Id="rId12" Type="http://schemas.openxmlformats.org/officeDocument/2006/relationships/image" Target="../media/image1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jpe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8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13.tif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istributed Systems Reading Group - Session 2 - Klas Segeljakt…"/>
          <p:cNvSpPr txBox="1"/>
          <p:nvPr>
            <p:ph type="subTitle" sz="quarter" idx="1"/>
          </p:nvPr>
        </p:nvSpPr>
        <p:spPr>
          <a:xfrm>
            <a:off x="1778000" y="708786"/>
            <a:ext cx="20828000" cy="1587501"/>
          </a:xfrm>
          <a:prstGeom prst="rect">
            <a:avLst/>
          </a:prstGeom>
        </p:spPr>
        <p:txBody>
          <a:bodyPr/>
          <a:lstStyle/>
          <a:p>
            <a:pPr defTabSz="676909">
              <a:defRPr sz="4920"/>
            </a:pPr>
            <a:r>
              <a:t>Distributed Systems Reading Group - Session 2 - Klas Segeljakt</a:t>
            </a:r>
          </a:p>
          <a:p>
            <a:pPr defTabSz="676909">
              <a:defRPr sz="4920"/>
            </a:pPr>
            <a:r>
              <a:rPr b="1"/>
              <a:t>Snapshotting Protocols in Distributed Stream Processing Systems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8400" y="7949762"/>
            <a:ext cx="10513420" cy="3263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15109" y="4164407"/>
            <a:ext cx="10470093" cy="259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2329" y="4367476"/>
            <a:ext cx="11098552" cy="2343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Apache Flink"/>
          <p:cNvSpPr/>
          <p:nvPr/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Apache Flink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Flink - 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Flink - Problem statement</a:t>
            </a:r>
          </a:p>
        </p:txBody>
      </p:sp>
      <p:sp>
        <p:nvSpPr>
          <p:cNvPr id="867" name="Stream processing systems lack state abstractions…"/>
          <p:cNvSpPr txBox="1"/>
          <p:nvPr>
            <p:ph type="body" idx="1"/>
          </p:nvPr>
        </p:nvSpPr>
        <p:spPr>
          <a:xfrm>
            <a:off x="1689100" y="3149600"/>
            <a:ext cx="21582319" cy="85704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000"/>
            </a:pPr>
            <a:r>
              <a:t>Stream processing systems lack </a:t>
            </a:r>
            <a:r>
              <a:rPr b="1"/>
              <a:t>state abstractions</a:t>
            </a:r>
          </a:p>
          <a:p>
            <a:pPr marL="0" indent="0">
              <a:buSzTx/>
              <a:buNone/>
              <a:defRPr sz="4000"/>
            </a:pPr>
            <a:r>
              <a:t>State is either handled </a:t>
            </a:r>
            <a:r>
              <a:rPr b="1"/>
              <a:t>externally</a:t>
            </a:r>
            <a:r>
              <a:t> by the user (e.g. DBMS) ...</a:t>
            </a:r>
          </a:p>
          <a:p>
            <a:pPr>
              <a:buChar char="➡"/>
              <a:defRPr sz="4000"/>
            </a:pPr>
            <a:r>
              <a:t> </a:t>
            </a:r>
            <a:r>
              <a:rPr b="1"/>
              <a:t>Maintenance &amp; Transactional costs</a:t>
            </a:r>
          </a:p>
          <a:p>
            <a:pPr>
              <a:buChar char="➡"/>
              <a:defRPr sz="4000"/>
            </a:pPr>
            <a:r>
              <a:t> </a:t>
            </a:r>
            <a:r>
              <a:rPr b="1"/>
              <a:t>Operational challenges</a:t>
            </a:r>
            <a:r>
              <a:t> (scaling, failure-recovery, patches)</a:t>
            </a:r>
          </a:p>
          <a:p>
            <a:pPr marL="0" indent="0">
              <a:buSzTx/>
              <a:buNone/>
              <a:defRPr sz="4000"/>
            </a:pPr>
            <a:r>
              <a:t>Or handled by </a:t>
            </a:r>
            <a:r>
              <a:rPr b="1"/>
              <a:t>micro-batching</a:t>
            </a:r>
            <a:r>
              <a:t> ➡</a:t>
            </a:r>
            <a:r>
              <a:rPr b="1"/>
              <a:t> Processing</a:t>
            </a:r>
            <a:r>
              <a:t> </a:t>
            </a:r>
            <a:r>
              <a:rPr b="1"/>
              <a:t>latency</a:t>
            </a:r>
            <a:endParaRPr b="1"/>
          </a:p>
          <a:p>
            <a:pPr marL="0" indent="0">
              <a:buSzTx/>
              <a:buNone/>
              <a:defRPr sz="4000"/>
            </a:pPr>
            <a:r>
              <a:rPr b="1"/>
              <a:t>Question: </a:t>
            </a:r>
            <a:r>
              <a:t>Can state management be </a:t>
            </a:r>
            <a:r>
              <a:rPr b="1"/>
              <a:t>interleaved</a:t>
            </a:r>
            <a:r>
              <a:t> with processing?</a:t>
            </a:r>
          </a:p>
        </p:txBody>
      </p:sp>
      <p:sp>
        <p:nvSpPr>
          <p:cNvPr id="868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9" name="Solution: Distributed Snapshots"/>
          <p:cNvSpPr/>
          <p:nvPr/>
        </p:nvSpPr>
        <p:spPr>
          <a:xfrm>
            <a:off x="6980323" y="11631140"/>
            <a:ext cx="10423353" cy="1411760"/>
          </a:xfrm>
          <a:prstGeom prst="rect">
            <a:avLst/>
          </a:prstGeom>
          <a:solidFill>
            <a:srgbClr val="D5D5D5"/>
          </a:solidFill>
          <a:ln w="762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spcBef>
                <a:spcPts val="5900"/>
              </a:spcBef>
              <a:defRPr sz="5300"/>
            </a:pPr>
            <a:r>
              <a:t>Solution: </a:t>
            </a:r>
            <a:r>
              <a:rPr b="0"/>
              <a:t>Distributed Snapshots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9" grpId="2"/>
      <p:bldP build="p" bldLvl="5" animBg="1" rev="0" advAuto="0" spid="86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096" y="2766182"/>
            <a:ext cx="22466374" cy="8229871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Flink - System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Flink - System Overview</a:t>
            </a:r>
          </a:p>
        </p:txBody>
      </p:sp>
      <p:sp>
        <p:nvSpPr>
          <p:cNvPr id="873" name="Slide Number"/>
          <p:cNvSpPr txBox="1"/>
          <p:nvPr>
            <p:ph type="sldNum" sz="quarter" idx="2"/>
          </p:nvPr>
        </p:nvSpPr>
        <p:spPr>
          <a:xfrm>
            <a:off x="12043765" y="130683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4" name="Rectangle"/>
          <p:cNvSpPr/>
          <p:nvPr/>
        </p:nvSpPr>
        <p:spPr>
          <a:xfrm>
            <a:off x="8160098" y="6208012"/>
            <a:ext cx="4431148" cy="30509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877" name="Group"/>
          <p:cNvGrpSpPr/>
          <p:nvPr/>
        </p:nvGrpSpPr>
        <p:grpSpPr>
          <a:xfrm>
            <a:off x="9366661" y="4554538"/>
            <a:ext cx="7424811" cy="5103863"/>
            <a:chOff x="0" y="0"/>
            <a:chExt cx="7424810" cy="5103861"/>
          </a:xfrm>
        </p:grpSpPr>
        <p:sp>
          <p:nvSpPr>
            <p:cNvPr id="875" name="Rectangle"/>
            <p:cNvSpPr/>
            <p:nvPr/>
          </p:nvSpPr>
          <p:spPr>
            <a:xfrm>
              <a:off x="3224583" y="1666173"/>
              <a:ext cx="4200227" cy="343768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76" name="Rectangle"/>
            <p:cNvSpPr/>
            <p:nvPr/>
          </p:nvSpPr>
          <p:spPr>
            <a:xfrm>
              <a:off x="0" y="0"/>
              <a:ext cx="7424811" cy="1666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882" name="Group"/>
          <p:cNvGrpSpPr/>
          <p:nvPr/>
        </p:nvGrpSpPr>
        <p:grpSpPr>
          <a:xfrm>
            <a:off x="15458476" y="3721451"/>
            <a:ext cx="5189555" cy="7274602"/>
            <a:chOff x="0" y="0"/>
            <a:chExt cx="5189553" cy="7274600"/>
          </a:xfrm>
        </p:grpSpPr>
        <p:sp>
          <p:nvSpPr>
            <p:cNvPr id="878" name="Rectangle"/>
            <p:cNvSpPr/>
            <p:nvPr/>
          </p:nvSpPr>
          <p:spPr>
            <a:xfrm>
              <a:off x="1324547" y="0"/>
              <a:ext cx="2569146" cy="7274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79" name="Rectangle"/>
            <p:cNvSpPr/>
            <p:nvPr/>
          </p:nvSpPr>
          <p:spPr>
            <a:xfrm>
              <a:off x="604596" y="0"/>
              <a:ext cx="4584958" cy="9452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80" name="Rectangle"/>
            <p:cNvSpPr/>
            <p:nvPr/>
          </p:nvSpPr>
          <p:spPr>
            <a:xfrm>
              <a:off x="604596" y="6329364"/>
              <a:ext cx="4584958" cy="9452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81" name="Rectangle"/>
            <p:cNvSpPr/>
            <p:nvPr/>
          </p:nvSpPr>
          <p:spPr>
            <a:xfrm>
              <a:off x="0" y="1631864"/>
              <a:ext cx="3906394" cy="353654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883" name="Rectangle"/>
          <p:cNvSpPr/>
          <p:nvPr/>
        </p:nvSpPr>
        <p:spPr>
          <a:xfrm>
            <a:off x="19349570" y="4682526"/>
            <a:ext cx="1809983" cy="53524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4" name="Rectangle"/>
          <p:cNvSpPr/>
          <p:nvPr/>
        </p:nvSpPr>
        <p:spPr>
          <a:xfrm>
            <a:off x="8507506" y="2961049"/>
            <a:ext cx="7555568" cy="1665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85" name="Schedule-once policy"/>
          <p:cNvSpPr txBox="1"/>
          <p:nvPr/>
        </p:nvSpPr>
        <p:spPr>
          <a:xfrm>
            <a:off x="4167500" y="14760958"/>
            <a:ext cx="403631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Schedule-once policy</a:t>
            </a:r>
          </a:p>
        </p:txBody>
      </p:sp>
      <p:sp>
        <p:nvSpPr>
          <p:cNvPr id="886" name="How do snapshots work?"/>
          <p:cNvSpPr txBox="1"/>
          <p:nvPr/>
        </p:nvSpPr>
        <p:spPr>
          <a:xfrm>
            <a:off x="13927619" y="12263634"/>
            <a:ext cx="7189547" cy="795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solidFill>
                  <a:schemeClr val="accent1"/>
                </a:solidFill>
              </a:defRPr>
            </a:lvl1pPr>
          </a:lstStyle>
          <a:p>
            <a:pPr/>
            <a:r>
              <a:t>How do snapshots work?</a:t>
            </a:r>
          </a:p>
        </p:txBody>
      </p:sp>
      <p:sp>
        <p:nvSpPr>
          <p:cNvPr id="887" name="Rectangle"/>
          <p:cNvSpPr/>
          <p:nvPr/>
        </p:nvSpPr>
        <p:spPr>
          <a:xfrm>
            <a:off x="21159551" y="4682526"/>
            <a:ext cx="2221919" cy="53524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893" name="Group"/>
          <p:cNvGrpSpPr/>
          <p:nvPr/>
        </p:nvGrpSpPr>
        <p:grpSpPr>
          <a:xfrm>
            <a:off x="8731661" y="4196877"/>
            <a:ext cx="14686443" cy="5547755"/>
            <a:chOff x="0" y="0"/>
            <a:chExt cx="14686441" cy="5547754"/>
          </a:xfrm>
        </p:grpSpPr>
        <p:sp>
          <p:nvSpPr>
            <p:cNvPr id="888" name="Rectangle"/>
            <p:cNvSpPr/>
            <p:nvPr/>
          </p:nvSpPr>
          <p:spPr>
            <a:xfrm>
              <a:off x="0" y="4441746"/>
              <a:ext cx="3044788" cy="485651"/>
            </a:xfrm>
            <a:prstGeom prst="rect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89" name="Rectangle"/>
            <p:cNvSpPr/>
            <p:nvPr/>
          </p:nvSpPr>
          <p:spPr>
            <a:xfrm>
              <a:off x="4347405" y="5062104"/>
              <a:ext cx="3596259" cy="485651"/>
            </a:xfrm>
            <a:prstGeom prst="rect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90" name="Rectangle"/>
            <p:cNvSpPr/>
            <p:nvPr/>
          </p:nvSpPr>
          <p:spPr>
            <a:xfrm>
              <a:off x="7734351" y="0"/>
              <a:ext cx="4006720" cy="485650"/>
            </a:xfrm>
            <a:prstGeom prst="rect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91" name="Rectangle"/>
            <p:cNvSpPr/>
            <p:nvPr/>
          </p:nvSpPr>
          <p:spPr>
            <a:xfrm>
              <a:off x="13051004" y="2479515"/>
              <a:ext cx="1635438" cy="936354"/>
            </a:xfrm>
            <a:prstGeom prst="rect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92" name="Rectangle"/>
            <p:cNvSpPr/>
            <p:nvPr/>
          </p:nvSpPr>
          <p:spPr>
            <a:xfrm>
              <a:off x="12733880" y="3860800"/>
              <a:ext cx="1861513" cy="691677"/>
            </a:xfrm>
            <a:prstGeom prst="rect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894" name="Rectangle"/>
          <p:cNvSpPr/>
          <p:nvPr/>
        </p:nvSpPr>
        <p:spPr>
          <a:xfrm>
            <a:off x="9740672" y="10020651"/>
            <a:ext cx="6676791" cy="7179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3" grpId="9"/>
      <p:bldP build="whole" bldLvl="1" animBg="1" rev="0" advAuto="0" spid="882" grpId="5"/>
      <p:bldP build="whole" bldLvl="1" animBg="1" rev="0" advAuto="0" spid="887" grpId="7"/>
      <p:bldP build="whole" bldLvl="1" animBg="1" rev="0" advAuto="0" spid="874" grpId="4"/>
      <p:bldP build="whole" bldLvl="1" animBg="1" rev="0" advAuto="0" spid="894" grpId="2"/>
      <p:bldP build="whole" bldLvl="1" animBg="1" rev="0" advAuto="0" spid="883" grpId="6"/>
      <p:bldP build="whole" bldLvl="1" animBg="1" rev="0" advAuto="0" spid="884" grpId="1"/>
      <p:bldP build="whole" bldLvl="1" animBg="1" rev="0" advAuto="0" spid="886" grpId="8"/>
      <p:bldP build="whole" bldLvl="1" animBg="1" rev="0" advAuto="0" spid="877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roup"/>
          <p:cNvGrpSpPr/>
          <p:nvPr/>
        </p:nvGrpSpPr>
        <p:grpSpPr>
          <a:xfrm>
            <a:off x="10864985" y="1507580"/>
            <a:ext cx="4675280" cy="4607390"/>
            <a:chOff x="0" y="595977"/>
            <a:chExt cx="4675278" cy="4607389"/>
          </a:xfrm>
        </p:grpSpPr>
        <p:sp>
          <p:nvSpPr>
            <p:cNvPr id="898" name="Line"/>
            <p:cNvSpPr/>
            <p:nvPr/>
          </p:nvSpPr>
          <p:spPr>
            <a:xfrm flipV="1">
              <a:off x="828575" y="595977"/>
              <a:ext cx="3846704" cy="384670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99" name="After Marker…"/>
            <p:cNvSpPr/>
            <p:nvPr/>
          </p:nvSpPr>
          <p:spPr>
            <a:xfrm>
              <a:off x="2049308" y="3130875"/>
              <a:ext cx="1796052" cy="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spAutoFit/>
            </a:bodyPr>
            <a:lstStyle/>
            <a:p>
              <a:pPr algn="l">
                <a:defRPr sz="2200"/>
              </a:pPr>
              <a:r>
                <a:t>After Marker</a:t>
              </a:r>
            </a:p>
            <a:p>
              <a:pPr algn="l">
                <a:defRPr sz="2200"/>
              </a:pPr>
              <a:r>
                <a:t>(Not captured in snapshot)</a:t>
              </a:r>
            </a:p>
          </p:txBody>
        </p:sp>
        <p:sp>
          <p:nvSpPr>
            <p:cNvPr id="900" name="Before marker…"/>
            <p:cNvSpPr/>
            <p:nvPr/>
          </p:nvSpPr>
          <p:spPr>
            <a:xfrm>
              <a:off x="2091139" y="3117177"/>
              <a:ext cx="1796053" cy="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l">
                <a:defRPr sz="2200"/>
              </a:pPr>
              <a:r>
                <a:t>Before marker</a:t>
              </a:r>
            </a:p>
            <a:p>
              <a:pPr algn="l">
                <a:defRPr sz="2200"/>
              </a:pPr>
              <a:r>
                <a:t>(Captured in snapshot)</a:t>
              </a:r>
            </a:p>
          </p:txBody>
        </p:sp>
        <p:sp>
          <p:nvSpPr>
            <p:cNvPr id="901" name="Scissors"/>
            <p:cNvSpPr/>
            <p:nvPr/>
          </p:nvSpPr>
          <p:spPr>
            <a:xfrm rot="17857286">
              <a:off x="176702" y="3733196"/>
              <a:ext cx="1329839" cy="1203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fill="norm" stroke="1" extrusionOk="0">
                  <a:moveTo>
                    <a:pt x="7558" y="0"/>
                  </a:moveTo>
                  <a:cubicBezTo>
                    <a:pt x="6594" y="0"/>
                    <a:pt x="5708" y="535"/>
                    <a:pt x="5187" y="1430"/>
                  </a:cubicBezTo>
                  <a:cubicBezTo>
                    <a:pt x="4779" y="2130"/>
                    <a:pt x="4642" y="2965"/>
                    <a:pt x="4801" y="3782"/>
                  </a:cubicBezTo>
                  <a:cubicBezTo>
                    <a:pt x="4959" y="4599"/>
                    <a:pt x="5393" y="5298"/>
                    <a:pt x="6024" y="5750"/>
                  </a:cubicBezTo>
                  <a:cubicBezTo>
                    <a:pt x="6171" y="5856"/>
                    <a:pt x="6329" y="5946"/>
                    <a:pt x="6494" y="6021"/>
                  </a:cubicBezTo>
                  <a:lnTo>
                    <a:pt x="6531" y="6043"/>
                  </a:lnTo>
                  <a:lnTo>
                    <a:pt x="8917" y="7674"/>
                  </a:lnTo>
                  <a:lnTo>
                    <a:pt x="9567" y="10332"/>
                  </a:lnTo>
                  <a:lnTo>
                    <a:pt x="7116" y="10766"/>
                  </a:lnTo>
                  <a:lnTo>
                    <a:pt x="4762" y="8996"/>
                  </a:lnTo>
                  <a:cubicBezTo>
                    <a:pt x="4633" y="8859"/>
                    <a:pt x="4494" y="8735"/>
                    <a:pt x="4347" y="8630"/>
                  </a:cubicBezTo>
                  <a:cubicBezTo>
                    <a:pt x="3876" y="8292"/>
                    <a:pt x="3345" y="8133"/>
                    <a:pt x="2821" y="8133"/>
                  </a:cubicBezTo>
                  <a:cubicBezTo>
                    <a:pt x="1896" y="8133"/>
                    <a:pt x="989" y="8636"/>
                    <a:pt x="451" y="9560"/>
                  </a:cubicBezTo>
                  <a:cubicBezTo>
                    <a:pt x="43" y="10260"/>
                    <a:pt x="-94" y="11096"/>
                    <a:pt x="64" y="11913"/>
                  </a:cubicBezTo>
                  <a:cubicBezTo>
                    <a:pt x="223" y="12730"/>
                    <a:pt x="658" y="13429"/>
                    <a:pt x="1289" y="13881"/>
                  </a:cubicBezTo>
                  <a:cubicBezTo>
                    <a:pt x="2594" y="14816"/>
                    <a:pt x="4341" y="14400"/>
                    <a:pt x="5184" y="12953"/>
                  </a:cubicBezTo>
                  <a:cubicBezTo>
                    <a:pt x="5255" y="12830"/>
                    <a:pt x="5321" y="12696"/>
                    <a:pt x="5379" y="12558"/>
                  </a:cubicBezTo>
                  <a:lnTo>
                    <a:pt x="5506" y="12248"/>
                  </a:lnTo>
                  <a:lnTo>
                    <a:pt x="5755" y="12448"/>
                  </a:lnTo>
                  <a:cubicBezTo>
                    <a:pt x="6327" y="12907"/>
                    <a:pt x="7269" y="12731"/>
                    <a:pt x="7279" y="12729"/>
                  </a:cubicBezTo>
                  <a:lnTo>
                    <a:pt x="7316" y="12726"/>
                  </a:lnTo>
                  <a:lnTo>
                    <a:pt x="12082" y="12582"/>
                  </a:lnTo>
                  <a:lnTo>
                    <a:pt x="12682" y="12569"/>
                  </a:lnTo>
                  <a:lnTo>
                    <a:pt x="12680" y="12563"/>
                  </a:lnTo>
                  <a:lnTo>
                    <a:pt x="21506" y="12295"/>
                  </a:lnTo>
                  <a:cubicBezTo>
                    <a:pt x="20790" y="11514"/>
                    <a:pt x="20217" y="11228"/>
                    <a:pt x="20211" y="11225"/>
                  </a:cubicBezTo>
                  <a:lnTo>
                    <a:pt x="20169" y="11199"/>
                  </a:lnTo>
                  <a:cubicBezTo>
                    <a:pt x="19557" y="10730"/>
                    <a:pt x="18046" y="10594"/>
                    <a:pt x="17516" y="10582"/>
                  </a:cubicBezTo>
                  <a:lnTo>
                    <a:pt x="12692" y="10205"/>
                  </a:lnTo>
                  <a:lnTo>
                    <a:pt x="11802" y="10233"/>
                  </a:lnTo>
                  <a:lnTo>
                    <a:pt x="10602" y="7052"/>
                  </a:lnTo>
                  <a:cubicBezTo>
                    <a:pt x="10511" y="6749"/>
                    <a:pt x="10178" y="5898"/>
                    <a:pt x="9735" y="5603"/>
                  </a:cubicBezTo>
                  <a:lnTo>
                    <a:pt x="9476" y="5432"/>
                  </a:lnTo>
                  <a:lnTo>
                    <a:pt x="9675" y="5180"/>
                  </a:lnTo>
                  <a:cubicBezTo>
                    <a:pt x="9764" y="5066"/>
                    <a:pt x="9846" y="4944"/>
                    <a:pt x="9918" y="4820"/>
                  </a:cubicBezTo>
                  <a:cubicBezTo>
                    <a:pt x="10761" y="3373"/>
                    <a:pt x="10386" y="1435"/>
                    <a:pt x="9082" y="500"/>
                  </a:cubicBezTo>
                  <a:cubicBezTo>
                    <a:pt x="8626" y="173"/>
                    <a:pt x="8099" y="0"/>
                    <a:pt x="7558" y="0"/>
                  </a:cubicBezTo>
                  <a:close/>
                  <a:moveTo>
                    <a:pt x="7556" y="939"/>
                  </a:moveTo>
                  <a:cubicBezTo>
                    <a:pt x="7935" y="939"/>
                    <a:pt x="8304" y="1059"/>
                    <a:pt x="8623" y="1288"/>
                  </a:cubicBezTo>
                  <a:cubicBezTo>
                    <a:pt x="9065" y="1605"/>
                    <a:pt x="9367" y="2094"/>
                    <a:pt x="9478" y="2666"/>
                  </a:cubicBezTo>
                  <a:cubicBezTo>
                    <a:pt x="9589" y="3237"/>
                    <a:pt x="9493" y="3822"/>
                    <a:pt x="9208" y="4311"/>
                  </a:cubicBezTo>
                  <a:cubicBezTo>
                    <a:pt x="8843" y="4937"/>
                    <a:pt x="8223" y="5311"/>
                    <a:pt x="7549" y="5311"/>
                  </a:cubicBezTo>
                  <a:cubicBezTo>
                    <a:pt x="7170" y="5311"/>
                    <a:pt x="6801" y="5191"/>
                    <a:pt x="6482" y="4962"/>
                  </a:cubicBezTo>
                  <a:cubicBezTo>
                    <a:pt x="6041" y="4645"/>
                    <a:pt x="5736" y="4156"/>
                    <a:pt x="5626" y="3584"/>
                  </a:cubicBezTo>
                  <a:cubicBezTo>
                    <a:pt x="5515" y="3013"/>
                    <a:pt x="5612" y="2428"/>
                    <a:pt x="5898" y="1939"/>
                  </a:cubicBezTo>
                  <a:cubicBezTo>
                    <a:pt x="6262" y="1313"/>
                    <a:pt x="6882" y="939"/>
                    <a:pt x="7556" y="939"/>
                  </a:cubicBezTo>
                  <a:close/>
                  <a:moveTo>
                    <a:pt x="2791" y="9070"/>
                  </a:moveTo>
                  <a:cubicBezTo>
                    <a:pt x="3178" y="9063"/>
                    <a:pt x="3555" y="9181"/>
                    <a:pt x="3887" y="9419"/>
                  </a:cubicBezTo>
                  <a:cubicBezTo>
                    <a:pt x="4800" y="10073"/>
                    <a:pt x="5063" y="11429"/>
                    <a:pt x="4473" y="12442"/>
                  </a:cubicBezTo>
                  <a:cubicBezTo>
                    <a:pt x="4096" y="13089"/>
                    <a:pt x="3462" y="13443"/>
                    <a:pt x="2815" y="13443"/>
                  </a:cubicBezTo>
                  <a:cubicBezTo>
                    <a:pt x="2448" y="13443"/>
                    <a:pt x="2078" y="13329"/>
                    <a:pt x="1748" y="13093"/>
                  </a:cubicBezTo>
                  <a:cubicBezTo>
                    <a:pt x="835" y="12438"/>
                    <a:pt x="572" y="11082"/>
                    <a:pt x="1162" y="10069"/>
                  </a:cubicBezTo>
                  <a:cubicBezTo>
                    <a:pt x="1447" y="9579"/>
                    <a:pt x="1888" y="9242"/>
                    <a:pt x="2403" y="9119"/>
                  </a:cubicBezTo>
                  <a:cubicBezTo>
                    <a:pt x="2532" y="9088"/>
                    <a:pt x="2662" y="9073"/>
                    <a:pt x="2791" y="9070"/>
                  </a:cubicBezTo>
                  <a:close/>
                  <a:moveTo>
                    <a:pt x="10915" y="10738"/>
                  </a:moveTo>
                  <a:cubicBezTo>
                    <a:pt x="10966" y="10732"/>
                    <a:pt x="11019" y="10734"/>
                    <a:pt x="11071" y="10744"/>
                  </a:cubicBezTo>
                  <a:cubicBezTo>
                    <a:pt x="11140" y="10758"/>
                    <a:pt x="11209" y="10786"/>
                    <a:pt x="11272" y="10832"/>
                  </a:cubicBezTo>
                  <a:cubicBezTo>
                    <a:pt x="11525" y="11013"/>
                    <a:pt x="11597" y="11385"/>
                    <a:pt x="11434" y="11665"/>
                  </a:cubicBezTo>
                  <a:cubicBezTo>
                    <a:pt x="11271" y="11945"/>
                    <a:pt x="10933" y="12026"/>
                    <a:pt x="10681" y="11846"/>
                  </a:cubicBezTo>
                  <a:cubicBezTo>
                    <a:pt x="10429" y="11665"/>
                    <a:pt x="10357" y="11291"/>
                    <a:pt x="10520" y="11011"/>
                  </a:cubicBezTo>
                  <a:cubicBezTo>
                    <a:pt x="10611" y="10853"/>
                    <a:pt x="10759" y="10759"/>
                    <a:pt x="10915" y="10738"/>
                  </a:cubicBezTo>
                  <a:close/>
                  <a:moveTo>
                    <a:pt x="12892" y="13124"/>
                  </a:moveTo>
                  <a:lnTo>
                    <a:pt x="10607" y="13169"/>
                  </a:lnTo>
                  <a:lnTo>
                    <a:pt x="10748" y="13544"/>
                  </a:lnTo>
                  <a:lnTo>
                    <a:pt x="13033" y="18256"/>
                  </a:lnTo>
                  <a:cubicBezTo>
                    <a:pt x="13267" y="18800"/>
                    <a:pt x="14000" y="20272"/>
                    <a:pt x="14636" y="20698"/>
                  </a:cubicBezTo>
                  <a:lnTo>
                    <a:pt x="14676" y="20730"/>
                  </a:lnTo>
                  <a:cubicBezTo>
                    <a:pt x="14681" y="20735"/>
                    <a:pt x="15151" y="21197"/>
                    <a:pt x="16088" y="21600"/>
                  </a:cubicBezTo>
                  <a:lnTo>
                    <a:pt x="12892" y="1312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903" name="M"/>
          <p:cNvSpPr/>
          <p:nvPr/>
        </p:nvSpPr>
        <p:spPr>
          <a:xfrm>
            <a:off x="18128801" y="7098653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904" name="S1"/>
          <p:cNvSpPr txBox="1"/>
          <p:nvPr/>
        </p:nvSpPr>
        <p:spPr>
          <a:xfrm>
            <a:off x="14061323" y="6528622"/>
            <a:ext cx="5027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</a:t>
            </a:r>
            <a:r>
              <a:rPr baseline="-5999"/>
              <a:t>1</a:t>
            </a:r>
          </a:p>
        </p:txBody>
      </p:sp>
      <p:sp>
        <p:nvSpPr>
          <p:cNvPr id="905" name="S2"/>
          <p:cNvSpPr txBox="1"/>
          <p:nvPr/>
        </p:nvSpPr>
        <p:spPr>
          <a:xfrm>
            <a:off x="17666525" y="6587744"/>
            <a:ext cx="5027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</a:t>
            </a:r>
            <a:r>
              <a:rPr baseline="-5999"/>
              <a:t>2</a:t>
            </a:r>
          </a:p>
        </p:txBody>
      </p:sp>
      <p:sp>
        <p:nvSpPr>
          <p:cNvPr id="906" name="S3"/>
          <p:cNvSpPr txBox="1"/>
          <p:nvPr/>
        </p:nvSpPr>
        <p:spPr>
          <a:xfrm>
            <a:off x="14042194" y="9709073"/>
            <a:ext cx="50279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</a:t>
            </a:r>
            <a:r>
              <a:rPr baseline="-5999"/>
              <a:t>3</a:t>
            </a:r>
          </a:p>
        </p:txBody>
      </p:sp>
      <p:sp>
        <p:nvSpPr>
          <p:cNvPr id="907" name="S4"/>
          <p:cNvSpPr txBox="1"/>
          <p:nvPr/>
        </p:nvSpPr>
        <p:spPr>
          <a:xfrm>
            <a:off x="17831840" y="9935921"/>
            <a:ext cx="5027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</a:t>
            </a:r>
            <a:r>
              <a:rPr baseline="-5999"/>
              <a:t>4</a:t>
            </a:r>
          </a:p>
        </p:txBody>
      </p:sp>
      <p:grpSp>
        <p:nvGrpSpPr>
          <p:cNvPr id="923" name="Group"/>
          <p:cNvGrpSpPr/>
          <p:nvPr/>
        </p:nvGrpSpPr>
        <p:grpSpPr>
          <a:xfrm>
            <a:off x="12253538" y="4689090"/>
            <a:ext cx="9107487" cy="6288590"/>
            <a:chOff x="0" y="0"/>
            <a:chExt cx="9107485" cy="6288588"/>
          </a:xfrm>
        </p:grpSpPr>
        <p:sp>
          <p:nvSpPr>
            <p:cNvPr id="908" name="P1"/>
            <p:cNvSpPr/>
            <p:nvPr/>
          </p:nvSpPr>
          <p:spPr>
            <a:xfrm>
              <a:off x="1127593" y="1216015"/>
              <a:ext cx="1270001" cy="1270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P</a:t>
              </a:r>
              <a:r>
                <a:rPr baseline="-5999"/>
                <a:t>1</a:t>
              </a:r>
            </a:p>
          </p:txBody>
        </p:sp>
        <p:sp>
          <p:nvSpPr>
            <p:cNvPr id="909" name="P2"/>
            <p:cNvSpPr/>
            <p:nvPr/>
          </p:nvSpPr>
          <p:spPr>
            <a:xfrm>
              <a:off x="4932903" y="1217659"/>
              <a:ext cx="1270001" cy="1270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P</a:t>
              </a:r>
              <a:r>
                <a:rPr baseline="-5999"/>
                <a:t>2</a:t>
              </a:r>
            </a:p>
          </p:txBody>
        </p:sp>
        <p:sp>
          <p:nvSpPr>
            <p:cNvPr id="910" name="P4"/>
            <p:cNvSpPr/>
            <p:nvPr/>
          </p:nvSpPr>
          <p:spPr>
            <a:xfrm>
              <a:off x="4932903" y="5018588"/>
              <a:ext cx="1270001" cy="1270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P</a:t>
              </a:r>
              <a:r>
                <a:rPr baseline="-5999"/>
                <a:t>4</a:t>
              </a:r>
            </a:p>
          </p:txBody>
        </p:sp>
        <p:sp>
          <p:nvSpPr>
            <p:cNvPr id="911" name="Line"/>
            <p:cNvSpPr/>
            <p:nvPr/>
          </p:nvSpPr>
          <p:spPr>
            <a:xfrm>
              <a:off x="2397593" y="1859995"/>
              <a:ext cx="253531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12" name="Line"/>
            <p:cNvSpPr/>
            <p:nvPr/>
          </p:nvSpPr>
          <p:spPr>
            <a:xfrm>
              <a:off x="-1" y="-1"/>
              <a:ext cx="1356208" cy="135620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13" name="P3"/>
            <p:cNvSpPr/>
            <p:nvPr/>
          </p:nvSpPr>
          <p:spPr>
            <a:xfrm>
              <a:off x="1127593" y="5018588"/>
              <a:ext cx="1270001" cy="127000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P</a:t>
              </a:r>
              <a:r>
                <a:rPr baseline="-5999"/>
                <a:t>3</a:t>
              </a:r>
            </a:p>
          </p:txBody>
        </p:sp>
        <p:sp>
          <p:nvSpPr>
            <p:cNvPr id="914" name="Line"/>
            <p:cNvSpPr/>
            <p:nvPr/>
          </p:nvSpPr>
          <p:spPr>
            <a:xfrm flipH="1">
              <a:off x="5567905" y="2483276"/>
              <a:ext cx="1" cy="25353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15" name="Line"/>
            <p:cNvSpPr/>
            <p:nvPr/>
          </p:nvSpPr>
          <p:spPr>
            <a:xfrm flipV="1">
              <a:off x="1762592" y="2483276"/>
              <a:ext cx="1" cy="253531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16" name="Line"/>
            <p:cNvSpPr/>
            <p:nvPr/>
          </p:nvSpPr>
          <p:spPr>
            <a:xfrm flipH="1">
              <a:off x="2397593" y="5653588"/>
              <a:ext cx="253531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17" name="Line"/>
            <p:cNvSpPr/>
            <p:nvPr/>
          </p:nvSpPr>
          <p:spPr>
            <a:xfrm flipV="1">
              <a:off x="2201250" y="2285392"/>
              <a:ext cx="2929539" cy="292954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922" name="Group"/>
            <p:cNvGrpSpPr/>
            <p:nvPr/>
          </p:nvGrpSpPr>
          <p:grpSpPr>
            <a:xfrm>
              <a:off x="7256324" y="1243063"/>
              <a:ext cx="1851162" cy="2141148"/>
              <a:chOff x="0" y="39748"/>
              <a:chExt cx="1851161" cy="2141147"/>
            </a:xfrm>
          </p:grpSpPr>
          <p:sp>
            <p:nvSpPr>
              <p:cNvPr id="918" name="Square"/>
              <p:cNvSpPr/>
              <p:nvPr/>
            </p:nvSpPr>
            <p:spPr>
              <a:xfrm>
                <a:off x="0" y="39748"/>
                <a:ext cx="508000" cy="508001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19" name="= Before marker"/>
              <p:cNvSpPr/>
              <p:nvPr/>
            </p:nvSpPr>
            <p:spPr>
              <a:xfrm>
                <a:off x="581161" y="28022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/>
              </a:lstStyle>
              <a:p>
                <a:pPr/>
                <a:r>
                  <a:t>= Before marker</a:t>
                </a:r>
              </a:p>
            </p:txBody>
          </p:sp>
          <p:sp>
            <p:nvSpPr>
              <p:cNvPr id="920" name="Square"/>
              <p:cNvSpPr/>
              <p:nvPr/>
            </p:nvSpPr>
            <p:spPr>
              <a:xfrm>
                <a:off x="0" y="670420"/>
                <a:ext cx="508000" cy="508001"/>
              </a:xfrm>
              <a:prstGeom prst="rect">
                <a:avLst/>
              </a:pr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921" name="= After marker"/>
              <p:cNvSpPr/>
              <p:nvPr/>
            </p:nvSpPr>
            <p:spPr>
              <a:xfrm>
                <a:off x="581161" y="91089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/>
              </a:lstStyle>
              <a:p>
                <a:pPr/>
                <a:r>
                  <a:t>= After marker</a:t>
                </a:r>
              </a:p>
            </p:txBody>
          </p:sp>
        </p:grpSp>
      </p:grpSp>
      <p:grpSp>
        <p:nvGrpSpPr>
          <p:cNvPr id="926" name="Group"/>
          <p:cNvGrpSpPr/>
          <p:nvPr/>
        </p:nvGrpSpPr>
        <p:grpSpPr>
          <a:xfrm>
            <a:off x="1729126" y="9697297"/>
            <a:ext cx="9717653" cy="4285671"/>
            <a:chOff x="0" y="0"/>
            <a:chExt cx="9717651" cy="4285669"/>
          </a:xfrm>
        </p:grpSpPr>
        <p:sp>
          <p:nvSpPr>
            <p:cNvPr id="924" name="Rectangle"/>
            <p:cNvSpPr/>
            <p:nvPr/>
          </p:nvSpPr>
          <p:spPr>
            <a:xfrm>
              <a:off x="0" y="0"/>
              <a:ext cx="9717652" cy="2130778"/>
            </a:xfrm>
            <a:prstGeom prst="rect">
              <a:avLst/>
            </a:prstGeom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25" name="Can the assumptions be modified…"/>
            <p:cNvSpPr/>
            <p:nvPr/>
          </p:nvSpPr>
          <p:spPr>
            <a:xfrm>
              <a:off x="4414048" y="301566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Can the assumptions be modified</a:t>
              </a:r>
            </a:p>
            <a:p>
              <a:pPr>
                <a:defRPr>
                  <a:solidFill>
                    <a:schemeClr val="accent1">
                      <a:lumOff val="-13575"/>
                    </a:schemeClr>
                  </a:solidFill>
                </a:defRPr>
              </a:pPr>
              <a:r>
                <a:t>to fit the stream-processing use-case?</a:t>
              </a:r>
            </a:p>
          </p:txBody>
        </p:sp>
      </p:grpSp>
      <p:sp>
        <p:nvSpPr>
          <p:cNvPr id="927" name="M"/>
          <p:cNvSpPr/>
          <p:nvPr/>
        </p:nvSpPr>
        <p:spPr>
          <a:xfrm>
            <a:off x="13050932" y="9059979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9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0845" y="9072679"/>
            <a:ext cx="6350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50932" y="9072679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Recap: Chandy-Lamport - Consistent Snapsh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  <a:r>
              <a:t>Recap:</a:t>
            </a:r>
            <a:r>
              <a:t> Chandy-Lamport - Consistent Snapshots</a:t>
            </a:r>
          </a:p>
        </p:txBody>
      </p:sp>
      <p:sp>
        <p:nvSpPr>
          <p:cNvPr id="931" name="Flink's snapshots are related to the Chandy-Lamport protocol…"/>
          <p:cNvSpPr txBox="1"/>
          <p:nvPr>
            <p:ph type="body" sz="half" idx="1"/>
          </p:nvPr>
        </p:nvSpPr>
        <p:spPr>
          <a:xfrm>
            <a:off x="1324393" y="2767953"/>
            <a:ext cx="10638435" cy="9296401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Flink's snapshots</a:t>
            </a:r>
            <a:r>
              <a:t> are related to the </a:t>
            </a:r>
            <a:r>
              <a:rPr b="1"/>
              <a:t>Chandy-Lamport</a:t>
            </a:r>
            <a:r>
              <a:t> protocol</a:t>
            </a:r>
          </a:p>
          <a:p>
            <a:pPr/>
            <a:r>
              <a:t>Both capture the </a:t>
            </a:r>
            <a:r>
              <a:rPr b="1"/>
              <a:t>global state</a:t>
            </a:r>
            <a:r>
              <a:t> of a distributed system</a:t>
            </a:r>
          </a:p>
          <a:p>
            <a:pPr/>
            <a:r>
              <a:t>Assumptions</a:t>
            </a:r>
          </a:p>
          <a:p>
            <a:pPr lvl="1">
              <a:spcBef>
                <a:spcPts val="3000"/>
              </a:spcBef>
            </a:pPr>
            <a:r>
              <a:t>Reliable FIFO ordered channels</a:t>
            </a:r>
          </a:p>
          <a:p>
            <a:pPr lvl="1">
              <a:spcBef>
                <a:spcPts val="3000"/>
              </a:spcBef>
            </a:pPr>
            <a:r>
              <a:t>Strongly connected graph</a:t>
            </a:r>
          </a:p>
          <a:p>
            <a:pPr lvl="1">
              <a:spcBef>
                <a:spcPts val="3000"/>
              </a:spcBef>
            </a:pPr>
            <a:r>
              <a:t>Single initiating process</a:t>
            </a:r>
          </a:p>
        </p:txBody>
      </p:sp>
      <p:sp>
        <p:nvSpPr>
          <p:cNvPr id="9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33" name="M"/>
          <p:cNvSpPr/>
          <p:nvPr/>
        </p:nvSpPr>
        <p:spPr>
          <a:xfrm>
            <a:off x="12339745" y="4027150"/>
            <a:ext cx="635001" cy="635001"/>
          </a:xfrm>
          <a:prstGeom prst="roundRect">
            <a:avLst>
              <a:gd name="adj" fmla="val 20288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9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1132" y="5761685"/>
            <a:ext cx="6350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28801" y="7035153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M"/>
          <p:cNvSpPr/>
          <p:nvPr/>
        </p:nvSpPr>
        <p:spPr>
          <a:xfrm>
            <a:off x="14651132" y="5727797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937" name="M"/>
          <p:cNvSpPr/>
          <p:nvPr/>
        </p:nvSpPr>
        <p:spPr>
          <a:xfrm>
            <a:off x="16551442" y="10672879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938" name="M"/>
          <p:cNvSpPr/>
          <p:nvPr/>
        </p:nvSpPr>
        <p:spPr>
          <a:xfrm>
            <a:off x="16221242" y="6717653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grpSp>
        <p:nvGrpSpPr>
          <p:cNvPr id="941" name="Group"/>
          <p:cNvGrpSpPr/>
          <p:nvPr/>
        </p:nvGrpSpPr>
        <p:grpSpPr>
          <a:xfrm>
            <a:off x="14651132" y="5761685"/>
            <a:ext cx="635001" cy="635001"/>
            <a:chOff x="0" y="0"/>
            <a:chExt cx="635000" cy="635000"/>
          </a:xfrm>
        </p:grpSpPr>
        <p:sp>
          <p:nvSpPr>
            <p:cNvPr id="939" name="Rectangle"/>
            <p:cNvSpPr/>
            <p:nvPr/>
          </p:nvSpPr>
          <p:spPr>
            <a:xfrm>
              <a:off x="8846" y="115116"/>
              <a:ext cx="617308" cy="395921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94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50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42" name="Line"/>
          <p:cNvSpPr/>
          <p:nvPr/>
        </p:nvSpPr>
        <p:spPr>
          <a:xfrm>
            <a:off x="14651132" y="6549085"/>
            <a:ext cx="2535312" cy="1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3" name="Line"/>
          <p:cNvSpPr/>
          <p:nvPr/>
        </p:nvSpPr>
        <p:spPr>
          <a:xfrm>
            <a:off x="12253538" y="4689090"/>
            <a:ext cx="1356208" cy="13562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4" name="Line"/>
          <p:cNvSpPr/>
          <p:nvPr/>
        </p:nvSpPr>
        <p:spPr>
          <a:xfrm>
            <a:off x="17821443" y="7172367"/>
            <a:ext cx="1" cy="2535313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5" name="Line"/>
          <p:cNvSpPr/>
          <p:nvPr/>
        </p:nvSpPr>
        <p:spPr>
          <a:xfrm flipV="1">
            <a:off x="14016131" y="7172367"/>
            <a:ext cx="1" cy="2535313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6" name="Line"/>
          <p:cNvSpPr/>
          <p:nvPr/>
        </p:nvSpPr>
        <p:spPr>
          <a:xfrm flipH="1">
            <a:off x="14651132" y="10342679"/>
            <a:ext cx="2535312" cy="1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7" name="Line"/>
          <p:cNvSpPr/>
          <p:nvPr/>
        </p:nvSpPr>
        <p:spPr>
          <a:xfrm flipV="1">
            <a:off x="14454789" y="6974483"/>
            <a:ext cx="2929539" cy="292954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48" name="P1"/>
          <p:cNvSpPr/>
          <p:nvPr/>
        </p:nvSpPr>
        <p:spPr>
          <a:xfrm>
            <a:off x="13381132" y="5905105"/>
            <a:ext cx="1270001" cy="1270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P</a:t>
            </a:r>
            <a:r>
              <a:rPr baseline="-5999"/>
              <a:t>1</a:t>
            </a:r>
          </a:p>
        </p:txBody>
      </p:sp>
      <p:sp>
        <p:nvSpPr>
          <p:cNvPr id="949" name="P2"/>
          <p:cNvSpPr/>
          <p:nvPr/>
        </p:nvSpPr>
        <p:spPr>
          <a:xfrm>
            <a:off x="17186442" y="5906750"/>
            <a:ext cx="1270001" cy="1270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P</a:t>
            </a:r>
            <a:r>
              <a:rPr baseline="-5999"/>
              <a:t>2</a:t>
            </a:r>
          </a:p>
        </p:txBody>
      </p:sp>
      <p:sp>
        <p:nvSpPr>
          <p:cNvPr id="950" name="P4"/>
          <p:cNvSpPr/>
          <p:nvPr/>
        </p:nvSpPr>
        <p:spPr>
          <a:xfrm>
            <a:off x="17186442" y="9707679"/>
            <a:ext cx="1270001" cy="1270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P</a:t>
            </a:r>
            <a:r>
              <a:rPr baseline="-5999"/>
              <a:t>4</a:t>
            </a:r>
          </a:p>
        </p:txBody>
      </p:sp>
      <p:sp>
        <p:nvSpPr>
          <p:cNvPr id="951" name="P3"/>
          <p:cNvSpPr/>
          <p:nvPr/>
        </p:nvSpPr>
        <p:spPr>
          <a:xfrm>
            <a:off x="13381132" y="9707679"/>
            <a:ext cx="1270001" cy="12700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P</a:t>
            </a:r>
            <a:r>
              <a:rPr baseline="-5999"/>
              <a:t>3</a:t>
            </a:r>
          </a:p>
        </p:txBody>
      </p:sp>
      <p:pic>
        <p:nvPicPr>
          <p:cNvPr id="9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51443" y="10672879"/>
            <a:ext cx="635001" cy="635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5" name="Group"/>
          <p:cNvGrpSpPr/>
          <p:nvPr/>
        </p:nvGrpSpPr>
        <p:grpSpPr>
          <a:xfrm>
            <a:off x="16219796" y="6730353"/>
            <a:ext cx="635001" cy="635001"/>
            <a:chOff x="0" y="0"/>
            <a:chExt cx="635000" cy="635000"/>
          </a:xfrm>
        </p:grpSpPr>
        <p:sp>
          <p:nvSpPr>
            <p:cNvPr id="953" name="Rectangle"/>
            <p:cNvSpPr/>
            <p:nvPr/>
          </p:nvSpPr>
          <p:spPr>
            <a:xfrm>
              <a:off x="8846" y="115116"/>
              <a:ext cx="617308" cy="395921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95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50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58" name="Group"/>
          <p:cNvGrpSpPr/>
          <p:nvPr/>
        </p:nvGrpSpPr>
        <p:grpSpPr>
          <a:xfrm>
            <a:off x="14651132" y="5761685"/>
            <a:ext cx="635001" cy="635001"/>
            <a:chOff x="0" y="0"/>
            <a:chExt cx="635000" cy="635000"/>
          </a:xfrm>
        </p:grpSpPr>
        <p:sp>
          <p:nvSpPr>
            <p:cNvPr id="956" name="Rectangle"/>
            <p:cNvSpPr/>
            <p:nvPr/>
          </p:nvSpPr>
          <p:spPr>
            <a:xfrm>
              <a:off x="8846" y="115116"/>
              <a:ext cx="617308" cy="395921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95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50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9" name="Snapshot"/>
          <p:cNvSpPr/>
          <p:nvPr/>
        </p:nvSpPr>
        <p:spPr>
          <a:xfrm>
            <a:off x="19499963" y="7917674"/>
            <a:ext cx="3910786" cy="3242130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/>
          <a:lstStyle/>
          <a:p>
            <a:pPr>
              <a:defRPr sz="3200"/>
            </a:pPr>
            <a:r>
              <a:t>Snapshot</a:t>
            </a:r>
          </a:p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60" name="Finished!"/>
          <p:cNvSpPr txBox="1"/>
          <p:nvPr/>
        </p:nvSpPr>
        <p:spPr>
          <a:xfrm>
            <a:off x="20595138" y="11344082"/>
            <a:ext cx="175069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Finished!</a:t>
            </a:r>
          </a:p>
        </p:txBody>
      </p:sp>
      <p:sp>
        <p:nvSpPr>
          <p:cNvPr id="961" name="Recording"/>
          <p:cNvSpPr txBox="1"/>
          <p:nvPr/>
        </p:nvSpPr>
        <p:spPr>
          <a:xfrm rot="16200000">
            <a:off x="12896653" y="8202180"/>
            <a:ext cx="1740536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Recording</a:t>
            </a:r>
          </a:p>
        </p:txBody>
      </p:sp>
      <p:sp>
        <p:nvSpPr>
          <p:cNvPr id="962" name="Recording"/>
          <p:cNvSpPr txBox="1"/>
          <p:nvPr/>
        </p:nvSpPr>
        <p:spPr>
          <a:xfrm>
            <a:off x="15114260" y="9844257"/>
            <a:ext cx="1740536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Recording</a:t>
            </a:r>
          </a:p>
        </p:txBody>
      </p:sp>
      <p:sp>
        <p:nvSpPr>
          <p:cNvPr id="963" name="On first marker (atomic)…"/>
          <p:cNvSpPr txBox="1"/>
          <p:nvPr/>
        </p:nvSpPr>
        <p:spPr>
          <a:xfrm>
            <a:off x="13863730" y="1813156"/>
            <a:ext cx="7524480" cy="2346762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 algn="l">
              <a:defRPr sz="2400" u="sng"/>
            </a:pPr>
            <a:r>
              <a:t>On first marker (atomic)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Capture</a:t>
            </a:r>
            <a:r>
              <a:t> internal state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Start recording</a:t>
            </a:r>
            <a:r>
              <a:t> other input channels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Forward</a:t>
            </a:r>
            <a:r>
              <a:t> marker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Finished</a:t>
            </a:r>
            <a:r>
              <a:t> if no more channels are being recorded</a:t>
            </a:r>
          </a:p>
        </p:txBody>
      </p:sp>
      <p:sp>
        <p:nvSpPr>
          <p:cNvPr id="964" name="Intuition:…"/>
          <p:cNvSpPr txBox="1"/>
          <p:nvPr/>
        </p:nvSpPr>
        <p:spPr>
          <a:xfrm>
            <a:off x="11692306" y="11860844"/>
            <a:ext cx="3796895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400"/>
            </a:pPr>
            <a:r>
              <a:t>Intuition:</a:t>
            </a:r>
          </a:p>
          <a:p>
            <a:pPr lvl="1" algn="l">
              <a:defRPr b="0" sz="2400"/>
            </a:pPr>
            <a:r>
              <a:rPr b="1"/>
              <a:t>Liveness (Termination)?</a:t>
            </a:r>
          </a:p>
          <a:p>
            <a:pPr lvl="1" algn="l">
              <a:defRPr b="0" sz="2400"/>
            </a:pPr>
            <a:r>
              <a:rPr b="1"/>
              <a:t>Safety (Causal validity)?</a:t>
            </a:r>
          </a:p>
        </p:txBody>
      </p:sp>
      <p:sp>
        <p:nvSpPr>
          <p:cNvPr id="965" name="Markers eventually reach all processes, from all inputs.…"/>
          <p:cNvSpPr txBox="1"/>
          <p:nvPr/>
        </p:nvSpPr>
        <p:spPr>
          <a:xfrm>
            <a:off x="15633065" y="12248590"/>
            <a:ext cx="7790385" cy="83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2400"/>
            </a:pPr>
            <a:r>
              <a:t>Markers eventually reach </a:t>
            </a:r>
            <a:r>
              <a:rPr b="1"/>
              <a:t>all processes</a:t>
            </a:r>
            <a:r>
              <a:t>, from </a:t>
            </a:r>
            <a:r>
              <a:rPr b="1"/>
              <a:t>all inputs</a:t>
            </a:r>
            <a:r>
              <a:t>.</a:t>
            </a:r>
          </a:p>
          <a:p>
            <a:pPr algn="l">
              <a:defRPr b="0" sz="2400"/>
            </a:pPr>
            <a:r>
              <a:t>State is persisted </a:t>
            </a:r>
            <a:r>
              <a:rPr b="1"/>
              <a:t>before</a:t>
            </a:r>
            <a:r>
              <a:t> elements are recorded.</a:t>
            </a:r>
          </a:p>
        </p:txBody>
      </p:sp>
      <p:sp>
        <p:nvSpPr>
          <p:cNvPr id="966" name="On secondary markers (atomic)…"/>
          <p:cNvSpPr txBox="1"/>
          <p:nvPr/>
        </p:nvSpPr>
        <p:spPr>
          <a:xfrm>
            <a:off x="13863730" y="3894929"/>
            <a:ext cx="7524480" cy="160711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 algn="l">
              <a:defRPr sz="2400" u="sng"/>
            </a:pPr>
            <a:r>
              <a:t>On secondary markers (atomic)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Stop recording</a:t>
            </a:r>
            <a:r>
              <a:t> the receiving input channel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Finished</a:t>
            </a:r>
            <a:r>
              <a:t> if no more channels are being recorded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path" nodeType="click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48958 0.080164" origin="layout" pathEditMode="relative">
                                      <p:cBhvr>
                                        <p:cTn id="69" dur="1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77933 -0.000000" origin="layout" pathEditMode="relative">
                                      <p:cBhvr>
                                        <p:cTn id="72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57942" origin="layout" pathEditMode="relative">
                                      <p:cBhvr>
                                        <p:cTn id="75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xit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9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nodeType="with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xit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path" nodeType="click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1861 0.036208 0.046452 0.066829 0.073063 0.090980 C 0.125387 0.138468 0.183977 0.159836 0.242592 0.152809" origin="layout" pathEditMode="relative">
                                      <p:cBhvr>
                                        <p:cTn id="104" dur="20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path" nodeType="clickEffect" presetSubtype="0" presetID="-1" grpId="2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77412 -0.000000" origin="layout" pathEditMode="relative">
                                      <p:cBhvr>
                                        <p:cTn id="132" dur="1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Class="path" nodeType="with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144847" origin="layout" pathEditMode="relative">
                                      <p:cBhvr>
                                        <p:cTn id="135" dur="10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xit" nodeType="click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Class="path" nodeType="withEffect" presetSubtype="0" presetID="-1" grpId="3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-0.144847 L 0.281318 0.008189" origin="layout" pathEditMode="relative">
                                      <p:cBhvr>
                                        <p:cTn id="145" dur="20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Class="path" nodeType="withEffect" presetSubtype="0" presetID="-1" grpId="3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06740 0.052618 0.025350 0.097998 0.051467 0.125502 C 0.075291 0.150592 0.103558 0.158803 0.130636 0.148499" origin="layout" pathEditMode="relative">
                                      <p:cBhvr>
                                        <p:cTn id="151" dur="2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Class="entr" nodeType="click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Class="entr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Class="entr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Class="entr" nodeType="after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Class="path" nodeType="clickEffect" presetSubtype="0" presetID="-1" grpId="3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43783" origin="layout" pathEditMode="relative">
                                      <p:cBhvr>
                                        <p:cTn id="171" dur="10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Class="path" nodeType="withEffect" presetSubtype="0" presetID="-1" grpId="3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84183 0.156740" origin="layout" pathEditMode="relative">
                                      <p:cBhvr>
                                        <p:cTn id="174" dur="10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Class="path" nodeType="withEffect" presetSubtype="0" presetID="-1" grpId="4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414 -0.143921" origin="layout" pathEditMode="relative">
                                      <p:cBhvr>
                                        <p:cTn id="177" dur="10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Class="path" nodeType="withEffect" presetSubtype="0" presetID="-1" grpId="4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77412 -0.000000" origin="layout" pathEditMode="relative">
                                      <p:cBhvr>
                                        <p:cTn id="180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Class="path" nodeType="withEffect" presetSubtype="0" presetID="-1" grpId="4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36396 -0.000926" origin="layout" pathEditMode="relative">
                                      <p:cBhvr>
                                        <p:cTn id="183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Class="exit" nodeType="clickEffect" presetSubtype="0" presetID="1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Class="exit" nodeType="afterEffect" presetSubtype="0" presetID="1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Class="entr" nodeType="afterEffect" presetSubtype="0" presetID="1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Class="exit" nodeType="afterEffect" presetSubtype="0" presetID="1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Class="entr" nodeType="afterEffect" presetSubtype="0" presetID="1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9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Class="entr" nodeType="afterEffect" presetSubtype="0" presetID="1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2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Class="entr" nodeType="afterEffect" presetSubtype="0" presetID="1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Class="path" nodeType="withEffect" presetSubtype="0" presetID="-1" grpId="5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414 -0.143921 L 0.281731 0.045370" origin="layout" pathEditMode="relative">
                                      <p:cBhvr>
                                        <p:cTn id="208" dur="20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Class="path" nodeType="withEffect" presetSubtype="0" presetID="-1" grpId="5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6842 -0.010189 0.033860 -0.019436 0.051029 -0.027727 C 0.137027 -0.069254 0.226153 -0.086578 0.315166 -0.079070" origin="layout" pathEditMode="relative">
                                      <p:cBhvr>
                                        <p:cTn id="211" dur="2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Class="path" nodeType="withEffect" presetSubtype="0" presetID="-1" grpId="5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10460 -0.012474 0.021328 -0.023831 0.032547 -0.034011 C 0.082915 -0.079714 0.139178 -0.100963 0.195647 -0.095609" origin="layout" pathEditMode="relative">
                                      <p:cBhvr>
                                        <p:cTn id="214" dur="20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000"/>
                            </p:stCondLst>
                            <p:childTnLst>
                              <p:par>
                                <p:cTn id="216" presetClass="entr" nodeType="afterEffect" presetSubtype="0" presetID="1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Class="entr" nodeType="clickEffect" presetSubtype="0" presetID="1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Class="entr" nodeType="afterEffect" presetSubtype="0" presetID="1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4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Class="entr" nodeType="afterEffect" presetSubtype="0" presetID="1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7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Class="entr" nodeType="afterEffect" presetSubtype="0" presetID="1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Class="path" nodeType="clickEffect" presetSubtype="0" presetID="-1" grpId="5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58545 0.000000" origin="layout" pathEditMode="relative">
                                      <p:cBhvr>
                                        <p:cTn id="234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Class="path" nodeType="withEffect" presetSubtype="0" presetID="-1" grpId="5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138547" origin="layout" pathEditMode="relative">
                                      <p:cBhvr>
                                        <p:cTn id="237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Class="path" nodeType="withEffect" presetSubtype="0" presetID="-1" grpId="6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85405 0.155814" origin="layout" pathEditMode="relative">
                                      <p:cBhvr>
                                        <p:cTn id="240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Class="path" nodeType="withEffect" presetSubtype="0" presetID="-1" grpId="6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77412 -0.000000" origin="layout" pathEditMode="relative">
                                      <p:cBhvr>
                                        <p:cTn id="243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Class="path" nodeType="withEffect" presetSubtype="0" presetID="-1" grpId="6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36396 -0.000926 L -0.085107 -0.000926" origin="layout" pathEditMode="relative">
                                      <p:cBhvr>
                                        <p:cTn id="246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Class="entr" nodeType="clickEffect" presetSubtype="0" presetID="1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9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Class="entr" nodeType="withEffect" presetSubtype="0" presetID="1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2" fill="hold"/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Class="path" nodeType="withEffect" presetSubtype="0" presetID="-1" grpId="6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85107 -0.000926 L 0.240134 -0.107672" origin="layout" pathEditMode="relative">
                                      <p:cBhvr>
                                        <p:cTn id="255" dur="2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000"/>
                            </p:stCondLst>
                            <p:childTnLst>
                              <p:par>
                                <p:cTn id="257" presetClass="entr" nodeType="afterEffect" presetSubtype="0" presetID="1" grpId="6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8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Class="entr" nodeType="afterEffect" presetSubtype="0" presetID="1" grpId="6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000"/>
                            </p:stCondLst>
                            <p:childTnLst>
                              <p:par>
                                <p:cTn id="263" presetClass="exit" nodeType="afterEffect" presetSubtype="0" presetID="1" grpId="6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6" presetClass="exit" nodeType="afterEffect" presetSubtype="0" presetID="1" grpId="6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000"/>
                            </p:stCondLst>
                            <p:childTnLst>
                              <p:par>
                                <p:cTn id="269" presetClass="exit" nodeType="afterEffect" presetSubtype="0" presetID="1" grpId="6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000"/>
                            </p:stCondLst>
                            <p:childTnLst>
                              <p:par>
                                <p:cTn id="272" presetClass="exit" nodeType="afterEffect" presetSubtype="0" presetID="1" grpId="7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Class="entr" nodeType="clickEffect" presetSubtype="0" presetID="1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Class="exit" nodeType="clickEffect" presetSubtype="0" presetID="1" grpId="7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Class="exit" nodeType="afterEffect" presetSubtype="0" presetID="1" grpId="7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Class="entr" nodeType="clickEffect" presetSubtype="0" presetID="1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8" fill="hold"/>
                                        <p:tgtEl>
                                          <p:spTgt spid="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Class="entr" nodeType="clickEffect" presetSubtype="0" presetID="1" grpId="7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2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Class="entr" nodeType="clickEffect" presetSubtype="0" presetID="1" grpId="7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6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Class="entr" nodeType="clickEffect" presetSubtype="0" presetID="1" grpId="7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0" fill="hold"/>
                                        <p:tgtEl>
                                          <p:spTgt spid="9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Class="entr" nodeType="withEffect" presetSubtype="0" presetID="1" grpId="7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2" fill="hold"/>
                                        <p:tgtEl>
                                          <p:spTgt spid="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Class="entr" nodeType="clickEffect" presetSubtype="0" presetID="1" grpId="7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6" fill="hold"/>
                                        <p:tgtEl>
                                          <p:spTgt spid="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Class="entr" nodeType="clickEffect" presetSubtype="0" presetID="1" grpId="7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5" grpId="10"/>
      <p:bldP build="whole" bldLvl="1" animBg="1" rev="0" advAuto="0" spid="926" grpId="76"/>
      <p:bldP build="whole" bldLvl="1" animBg="1" rev="0" advAuto="0" spid="962" grpId="72"/>
      <p:bldP build="whole" bldLvl="1" animBg="1" rev="0" advAuto="0" spid="935" grpId="21"/>
      <p:bldP build="whole" bldLvl="1" animBg="1" rev="0" advAuto="0" spid="933" grpId="8"/>
      <p:bldP build="whole" bldLvl="1" animBg="1" rev="0" advAuto="0" spid="928" grpId="36"/>
      <p:bldP build="whole" bldLvl="1" animBg="1" rev="0" advAuto="0" spid="944" grpId="49"/>
      <p:bldP build="whole" bldLvl="1" animBg="1" rev="0" advAuto="0" spid="950" grpId="45"/>
      <p:bldP build="whole" bldLvl="1" animBg="1" rev="0" advAuto="0" spid="933" grpId="16"/>
      <p:bldP build="whole" bldLvl="1" animBg="1" rev="0" advAuto="0" spid="958" grpId="57"/>
      <p:bldP build="whole" bldLvl="1" animBg="1" rev="0" advAuto="0" spid="905" grpId="3"/>
      <p:bldP build="whole" bldLvl="1" animBg="1" rev="0" advAuto="0" spid="937" grpId="54"/>
      <p:bldP build="whole" bldLvl="1" animBg="1" rev="0" advAuto="0" spid="949" grpId="29"/>
      <p:bldP build="whole" bldLvl="1" animBg="1" rev="0" advAuto="0" spid="958" grpId="70"/>
      <p:bldP build="whole" bldLvl="1" animBg="1" rev="0" advAuto="0" spid="937" grpId="67"/>
      <p:bldP build="whole" bldLvl="1" animBg="1" rev="0" advAuto="0" spid="938" grpId="35"/>
      <p:bldP build="whole" bldLvl="1" animBg="1" rev="0" advAuto="0" spid="923" grpId="6"/>
      <p:bldP build="whole" bldLvl="1" animBg="1" rev="0" advAuto="0" spid="934" grpId="9"/>
      <p:bldP build="p" bldLvl="5" animBg="1" rev="0" advAuto="0" spid="931" grpId="1"/>
      <p:bldP build="whole" bldLvl="1" animBg="1" rev="0" advAuto="0" spid="955" grpId="56"/>
      <p:bldP build="p" bldLvl="5" animBg="1" rev="0" advAuto="0" spid="965" grpId="75"/>
      <p:bldP build="whole" bldLvl="1" animBg="1" rev="0" advAuto="0" spid="951" grpId="47"/>
      <p:bldP build="whole" bldLvl="1" animBg="1" rev="0" advAuto="0" spid="961" grpId="23"/>
      <p:bldP build="whole" bldLvl="1" animBg="1" rev="0" advAuto="0" spid="938" grpId="46"/>
      <p:bldP build="whole" bldLvl="1" animBg="1" rev="0" advAuto="0" spid="934" grpId="20"/>
      <p:bldP build="whole" bldLvl="1" animBg="1" rev="0" advAuto="0" spid="942" grpId="31"/>
      <p:bldP build="whole" bldLvl="1" animBg="1" rev="0" advAuto="0" spid="941" grpId="33"/>
      <p:bldP build="whole" bldLvl="1" animBg="1" rev="0" advAuto="0" spid="955" grpId="69"/>
      <p:bldP build="whole" bldLvl="1" animBg="1" rev="0" advAuto="0" spid="964" grpId="74"/>
      <p:bldP build="whole" bldLvl="1" animBg="1" rev="0" advAuto="0" spid="906" grpId="4"/>
      <p:bldP build="whole" bldLvl="1" animBg="1" rev="0" advAuto="0" spid="945" grpId="65"/>
      <p:bldP build="whole" bldLvl="1" animBg="1" rev="0" advAuto="0" spid="941" grpId="43"/>
      <p:bldP build="whole" bldLvl="1" animBg="1" rev="0" advAuto="0" spid="960" grpId="73"/>
      <p:bldP build="whole" bldLvl="1" animBg="1" rev="0" advAuto="0" spid="903" grpId="34"/>
      <p:bldP build="whole" bldLvl="1" animBg="1" rev="0" advAuto="0" spid="904" grpId="2"/>
      <p:bldP build="whole" bldLvl="1" animBg="1" rev="0" advAuto="0" spid="952" grpId="37"/>
      <p:bldP build="whole" bldLvl="1" animBg="1" rev="0" advAuto="0" spid="943" grpId="19"/>
      <p:bldP build="whole" bldLvl="1" animBg="1" rev="0" advAuto="0" spid="903" grpId="44"/>
      <p:bldP build="whole" bldLvl="1" animBg="1" rev="0" advAuto="0" spid="929" grpId="25"/>
      <p:bldP build="whole" bldLvl="1" animBg="1" rev="0" advAuto="0" spid="927" grpId="55"/>
      <p:bldP build="p" bldLvl="5" animBg="1" rev="0" advAuto="0" spid="966" grpId="63"/>
      <p:bldP build="whole" bldLvl="1" animBg="1" rev="0" advAuto="0" spid="936" grpId="24"/>
      <p:bldP build="whole" bldLvl="1" animBg="1" rev="0" advAuto="0" spid="907" grpId="5"/>
      <p:bldP build="whole" bldLvl="1" animBg="1" rev="0" advAuto="0" spid="936" grpId="28"/>
      <p:bldP build="whole" bldLvl="1" animBg="1" rev="0" advAuto="0" spid="927" grpId="68"/>
      <p:bldP build="whole" bldLvl="1" animBg="1" rev="0" advAuto="0" spid="959" grpId="7"/>
      <p:bldP build="whole" bldLvl="1" animBg="1" rev="0" advAuto="0" spid="961" grpId="71"/>
      <p:bldP build="whole" bldLvl="1" animBg="1" rev="0" advAuto="0" spid="946" grpId="66"/>
      <p:bldP build="p" bldLvl="5" animBg="1" rev="0" advAuto="0" spid="963" grpId="17"/>
      <p:bldP build="whole" bldLvl="1" animBg="1" rev="0" advAuto="0" spid="947" grpId="48"/>
      <p:bldP build="whole" bldLvl="1" animBg="1" rev="0" advAuto="0" spid="962" grpId="53"/>
      <p:bldP build="whole" bldLvl="1" animBg="1" rev="0" advAuto="0" spid="948" grpId="18"/>
      <p:bldP build="whole" bldLvl="1" animBg="1" rev="0" advAuto="0" spid="902" grpId="11"/>
      <p:bldP build="whole" bldLvl="1" animBg="1" rev="0" advAuto="0" spid="902" grpId="1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Flink - Distributed Snapsh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Flink - Distributed Snapshots</a:t>
            </a:r>
          </a:p>
        </p:txBody>
      </p:sp>
      <p:sp>
        <p:nvSpPr>
          <p:cNvPr id="971" name="Chandy-Lamport - Assumptions…"/>
          <p:cNvSpPr txBox="1"/>
          <p:nvPr>
            <p:ph type="body" sz="half" idx="1"/>
          </p:nvPr>
        </p:nvSpPr>
        <p:spPr>
          <a:xfrm>
            <a:off x="1689100" y="2967231"/>
            <a:ext cx="10502900" cy="8980499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/>
            </a:pPr>
            <a:r>
              <a:t>Chandy-Lamport - Assumptions</a:t>
            </a:r>
          </a:p>
          <a:p>
            <a:pPr lvl="1"/>
            <a:r>
              <a:t>Reliable FIFO ordered channels</a:t>
            </a:r>
          </a:p>
          <a:p>
            <a:pPr lvl="1"/>
            <a:r>
              <a:t>Strongly connected graph</a:t>
            </a:r>
          </a:p>
          <a:p>
            <a:pPr lvl="1"/>
            <a:r>
              <a:t>Single initiating process</a:t>
            </a:r>
          </a:p>
        </p:txBody>
      </p:sp>
      <p:sp>
        <p:nvSpPr>
          <p:cNvPr id="9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3" name="Apache Flink - Assumptions…"/>
          <p:cNvSpPr txBox="1"/>
          <p:nvPr/>
        </p:nvSpPr>
        <p:spPr>
          <a:xfrm>
            <a:off x="13083757" y="3154239"/>
            <a:ext cx="10502901" cy="780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900"/>
              </a:spcBef>
              <a:defRPr sz="4800"/>
            </a:pPr>
            <a:r>
              <a:t>Apache Flink - Assumptions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Reliable FIFO ordered channels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rPr b="1"/>
              <a:t>Weakly</a:t>
            </a:r>
            <a:r>
              <a:t> connected graph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Channels can be </a:t>
            </a:r>
            <a:r>
              <a:rPr b="1"/>
              <a:t>blocked</a:t>
            </a:r>
            <a:r>
              <a:t>/</a:t>
            </a:r>
            <a:r>
              <a:rPr b="1"/>
              <a:t>unblocked</a:t>
            </a:r>
            <a:r>
              <a:t> by tasks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Sources are </a:t>
            </a:r>
            <a:r>
              <a:rPr b="1"/>
              <a:t>replayable</a:t>
            </a:r>
          </a:p>
        </p:txBody>
      </p:sp>
      <p:sp>
        <p:nvSpPr>
          <p:cNvPr id="974" name="Line"/>
          <p:cNvSpPr/>
          <p:nvPr/>
        </p:nvSpPr>
        <p:spPr>
          <a:xfrm flipV="1">
            <a:off x="12204700" y="3154240"/>
            <a:ext cx="1" cy="78010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7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Flink - Distributed Snapsh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Flink - Distributed Snapshots</a:t>
            </a:r>
          </a:p>
        </p:txBody>
      </p:sp>
      <p:sp>
        <p:nvSpPr>
          <p:cNvPr id="9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0" name="2. Alignment…"/>
          <p:cNvSpPr txBox="1"/>
          <p:nvPr/>
        </p:nvSpPr>
        <p:spPr>
          <a:xfrm>
            <a:off x="9331070" y="1980790"/>
            <a:ext cx="6759195" cy="190665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>
              <a:defRPr u="sng"/>
            </a:pPr>
            <a:r>
              <a:t>2. Alignment</a:t>
            </a:r>
          </a:p>
          <a:p>
            <a:pPr>
              <a:defRPr b="0"/>
            </a:pPr>
            <a:r>
              <a:t>When an operator</a:t>
            </a:r>
            <a:r>
              <a:rPr b="1"/>
              <a:t> </a:t>
            </a:r>
            <a:r>
              <a:t>receives a marker,</a:t>
            </a:r>
          </a:p>
          <a:p>
            <a:pPr>
              <a:defRPr b="0"/>
            </a:pPr>
            <a:r>
              <a:t>the receiving channel is </a:t>
            </a:r>
            <a:r>
              <a:rPr b="1"/>
              <a:t>blocked</a:t>
            </a:r>
            <a:r>
              <a:t>.</a:t>
            </a:r>
          </a:p>
        </p:txBody>
      </p:sp>
      <p:sp>
        <p:nvSpPr>
          <p:cNvPr id="981" name="1. Inject markers…"/>
          <p:cNvSpPr txBox="1"/>
          <p:nvPr/>
        </p:nvSpPr>
        <p:spPr>
          <a:xfrm>
            <a:off x="812635" y="1980790"/>
            <a:ext cx="8106411" cy="190665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>
              <a:defRPr u="sng"/>
            </a:pPr>
            <a:r>
              <a:t>1. Inject markers</a:t>
            </a:r>
          </a:p>
          <a:p>
            <a:pPr>
              <a:defRPr b="0"/>
            </a:pPr>
            <a:r>
              <a:t>Begin snapshots by injecting </a:t>
            </a:r>
            <a:r>
              <a:rPr b="1"/>
              <a:t>markers</a:t>
            </a:r>
            <a:r>
              <a:t> at the</a:t>
            </a:r>
          </a:p>
          <a:p>
            <a:pPr>
              <a:defRPr b="0"/>
            </a:pPr>
            <a:r>
              <a:rPr b="1"/>
              <a:t>sources, </a:t>
            </a:r>
            <a:r>
              <a:t>that cut the stream into </a:t>
            </a:r>
            <a:r>
              <a:rPr b="1"/>
              <a:t>epochs</a:t>
            </a:r>
            <a:r>
              <a:t>.</a:t>
            </a:r>
          </a:p>
        </p:txBody>
      </p:sp>
      <p:sp>
        <p:nvSpPr>
          <p:cNvPr id="982" name="3. Commit…"/>
          <p:cNvSpPr txBox="1"/>
          <p:nvPr/>
        </p:nvSpPr>
        <p:spPr>
          <a:xfrm>
            <a:off x="16502289" y="1980790"/>
            <a:ext cx="7246113" cy="236385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>
              <a:defRPr u="sng"/>
            </a:pPr>
            <a:r>
              <a:t>3. Commit</a:t>
            </a:r>
          </a:p>
          <a:p>
            <a:pPr>
              <a:defRPr b="0"/>
            </a:pPr>
            <a:r>
              <a:t>Once an operator has received markers</a:t>
            </a:r>
          </a:p>
          <a:p>
            <a:pPr>
              <a:defRPr b="0"/>
            </a:pPr>
            <a:r>
              <a:t>on all channels, it </a:t>
            </a:r>
            <a:r>
              <a:rPr b="1"/>
              <a:t>forwards</a:t>
            </a:r>
            <a:r>
              <a:t> the marker,</a:t>
            </a:r>
          </a:p>
          <a:p>
            <a:pPr>
              <a:defRPr b="0"/>
            </a:pPr>
            <a:r>
              <a:rPr b="1"/>
              <a:t>persists</a:t>
            </a:r>
            <a:r>
              <a:t> its local state</a:t>
            </a:r>
            <a:r>
              <a:rPr b="1"/>
              <a:t>, </a:t>
            </a:r>
            <a:r>
              <a:t>and </a:t>
            </a:r>
            <a:r>
              <a:rPr b="1"/>
              <a:t>unblocks</a:t>
            </a:r>
            <a:r>
              <a:t>.</a:t>
            </a:r>
          </a:p>
        </p:txBody>
      </p:sp>
      <p:pic>
        <p:nvPicPr>
          <p:cNvPr id="98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685364" y="4393714"/>
            <a:ext cx="17616706" cy="554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9066" b="0"/>
          <a:stretch>
            <a:fillRect/>
          </a:stretch>
        </p:blipFill>
        <p:spPr>
          <a:xfrm>
            <a:off x="2685364" y="4393714"/>
            <a:ext cx="14257903" cy="554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62454" b="0"/>
          <a:stretch>
            <a:fillRect/>
          </a:stretch>
        </p:blipFill>
        <p:spPr>
          <a:xfrm>
            <a:off x="2683664" y="4393714"/>
            <a:ext cx="6614244" cy="5545765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Rectangle"/>
          <p:cNvSpPr/>
          <p:nvPr/>
        </p:nvSpPr>
        <p:spPr>
          <a:xfrm>
            <a:off x="7239450" y="9454475"/>
            <a:ext cx="8647616" cy="4850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993" name="Group"/>
          <p:cNvGrpSpPr/>
          <p:nvPr/>
        </p:nvGrpSpPr>
        <p:grpSpPr>
          <a:xfrm>
            <a:off x="17854201" y="5469364"/>
            <a:ext cx="5792377" cy="4329691"/>
            <a:chOff x="0" y="280224"/>
            <a:chExt cx="5792376" cy="4329689"/>
          </a:xfrm>
        </p:grpSpPr>
        <p:sp>
          <p:nvSpPr>
            <p:cNvPr id="987" name="Dingbat X"/>
            <p:cNvSpPr/>
            <p:nvPr/>
          </p:nvSpPr>
          <p:spPr>
            <a:xfrm>
              <a:off x="0" y="1977487"/>
              <a:ext cx="2227720" cy="263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fill="norm" stroke="1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08" name="Connection Line"/>
            <p:cNvSpPr/>
            <p:nvPr/>
          </p:nvSpPr>
          <p:spPr>
            <a:xfrm>
              <a:off x="1669045" y="909063"/>
              <a:ext cx="2193979" cy="73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90" fill="norm" stroke="1" extrusionOk="0">
                  <a:moveTo>
                    <a:pt x="0" y="16290"/>
                  </a:moveTo>
                  <a:cubicBezTo>
                    <a:pt x="6605" y="-3813"/>
                    <a:pt x="13805" y="-5310"/>
                    <a:pt x="21600" y="11798"/>
                  </a:cubicBezTo>
                </a:path>
              </a:pathLst>
            </a:cu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989" name="Rollback"/>
            <p:cNvSpPr/>
            <p:nvPr/>
          </p:nvSpPr>
          <p:spPr>
            <a:xfrm>
              <a:off x="3855872" y="177929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Rollback</a:t>
              </a:r>
            </a:p>
          </p:txBody>
        </p:sp>
        <p:sp>
          <p:nvSpPr>
            <p:cNvPr id="990" name="On failure"/>
            <p:cNvSpPr/>
            <p:nvPr/>
          </p:nvSpPr>
          <p:spPr>
            <a:xfrm>
              <a:off x="3937406" y="2802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/>
              </a:lvl1pPr>
            </a:lstStyle>
            <a:p>
              <a:pPr/>
              <a:r>
                <a:t>On failure</a:t>
              </a:r>
            </a:p>
          </p:txBody>
        </p:sp>
        <p:sp>
          <p:nvSpPr>
            <p:cNvPr id="1009" name="Connection Line"/>
            <p:cNvSpPr/>
            <p:nvPr/>
          </p:nvSpPr>
          <p:spPr>
            <a:xfrm>
              <a:off x="2335548" y="2408137"/>
              <a:ext cx="2193980" cy="73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90" fill="norm" stroke="1" extrusionOk="0">
                  <a:moveTo>
                    <a:pt x="0" y="16290"/>
                  </a:moveTo>
                  <a:cubicBezTo>
                    <a:pt x="6605" y="-3813"/>
                    <a:pt x="13805" y="-5310"/>
                    <a:pt x="21600" y="11798"/>
                  </a:cubicBezTo>
                </a:path>
              </a:pathLst>
            </a:cu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992" name="Replay"/>
            <p:cNvSpPr/>
            <p:nvPr/>
          </p:nvSpPr>
          <p:spPr>
            <a:xfrm>
              <a:off x="4522376" y="327837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Replay</a:t>
              </a:r>
            </a:p>
          </p:txBody>
        </p:sp>
      </p:grpSp>
      <p:sp>
        <p:nvSpPr>
          <p:cNvPr id="994" name="What about cyclic graphs?"/>
          <p:cNvSpPr txBox="1"/>
          <p:nvPr/>
        </p:nvSpPr>
        <p:spPr>
          <a:xfrm>
            <a:off x="8163879" y="11654457"/>
            <a:ext cx="687034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pPr/>
            <a:r>
              <a:t>What about cyclic graphs?</a:t>
            </a:r>
          </a:p>
        </p:txBody>
      </p:sp>
      <p:grpSp>
        <p:nvGrpSpPr>
          <p:cNvPr id="1004" name="Group"/>
          <p:cNvGrpSpPr/>
          <p:nvPr/>
        </p:nvGrpSpPr>
        <p:grpSpPr>
          <a:xfrm>
            <a:off x="10083835" y="8618154"/>
            <a:ext cx="3030434" cy="2441561"/>
            <a:chOff x="0" y="0"/>
            <a:chExt cx="3030432" cy="2441560"/>
          </a:xfrm>
        </p:grpSpPr>
        <p:sp>
          <p:nvSpPr>
            <p:cNvPr id="995" name="Rectangle"/>
            <p:cNvSpPr/>
            <p:nvPr/>
          </p:nvSpPr>
          <p:spPr>
            <a:xfrm rot="18217474">
              <a:off x="883257" y="941329"/>
              <a:ext cx="2512209" cy="469578"/>
            </a:xfrm>
            <a:prstGeom prst="rect">
              <a:avLst/>
            </a:prstGeom>
            <a:solidFill>
              <a:srgbClr val="E6F2E6"/>
            </a:solidFill>
            <a:ln w="50800" cap="flat">
              <a:solidFill>
                <a:srgbClr val="5658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96" name="Rectangle"/>
            <p:cNvSpPr/>
            <p:nvPr/>
          </p:nvSpPr>
          <p:spPr>
            <a:xfrm flipH="1" rot="3111546">
              <a:off x="-231185" y="770563"/>
              <a:ext cx="2191800" cy="477794"/>
            </a:xfrm>
            <a:prstGeom prst="rect">
              <a:avLst/>
            </a:prstGeom>
            <a:solidFill>
              <a:srgbClr val="E6F2E6"/>
            </a:solidFill>
            <a:ln w="50800" cap="flat">
              <a:solidFill>
                <a:srgbClr val="56585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97" name="t6"/>
            <p:cNvSpPr/>
            <p:nvPr/>
          </p:nvSpPr>
          <p:spPr>
            <a:xfrm>
              <a:off x="1013282" y="1296082"/>
              <a:ext cx="1158747" cy="1145479"/>
            </a:xfrm>
            <a:prstGeom prst="ellipse">
              <a:avLst/>
            </a:prstGeom>
            <a:solidFill>
              <a:srgbClr val="E3F8E5"/>
            </a:solidFill>
            <a:ln w="50800" cap="flat">
              <a:solidFill>
                <a:srgbClr val="86B66C"/>
              </a:solidFill>
              <a:prstDash val="solid"/>
              <a:miter lim="400000"/>
            </a:ln>
            <a:effectLst>
              <a:outerShdw sx="100000" sy="100000" kx="0" ky="0" algn="b" rotWithShape="0" blurRad="38100" dist="69740" dir="3547025">
                <a:srgbClr val="000000">
                  <a:alpha val="25175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929292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t6</a:t>
              </a:r>
            </a:p>
          </p:txBody>
        </p:sp>
        <p:sp>
          <p:nvSpPr>
            <p:cNvPr id="998" name="Circle"/>
            <p:cNvSpPr/>
            <p:nvPr/>
          </p:nvSpPr>
          <p:spPr>
            <a:xfrm>
              <a:off x="419040" y="507836"/>
              <a:ext cx="381001" cy="381001"/>
            </a:xfrm>
            <a:prstGeom prst="ellipse">
              <a:avLst/>
            </a:prstGeom>
            <a:solidFill>
              <a:srgbClr val="E6F2E6"/>
            </a:solidFill>
            <a:ln w="50800" cap="flat">
              <a:solidFill>
                <a:srgbClr val="B9C5B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99" name="Circle"/>
            <p:cNvSpPr/>
            <p:nvPr/>
          </p:nvSpPr>
          <p:spPr>
            <a:xfrm>
              <a:off x="2431214" y="279236"/>
              <a:ext cx="381001" cy="381001"/>
            </a:xfrm>
            <a:prstGeom prst="ellipse">
              <a:avLst/>
            </a:prstGeom>
            <a:solidFill>
              <a:srgbClr val="E6F2E6"/>
            </a:solidFill>
            <a:ln w="50800" cap="flat">
              <a:solidFill>
                <a:srgbClr val="B9C5B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00" name="Circle"/>
            <p:cNvSpPr/>
            <p:nvPr/>
          </p:nvSpPr>
          <p:spPr>
            <a:xfrm>
              <a:off x="771982" y="939636"/>
              <a:ext cx="381001" cy="381001"/>
            </a:xfrm>
            <a:prstGeom prst="ellipse">
              <a:avLst/>
            </a:prstGeom>
            <a:solidFill>
              <a:srgbClr val="E6F2E6"/>
            </a:solidFill>
            <a:ln w="50800" cap="flat">
              <a:solidFill>
                <a:srgbClr val="B9C5B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01" name="Line"/>
            <p:cNvSpPr/>
            <p:nvPr/>
          </p:nvSpPr>
          <p:spPr>
            <a:xfrm flipH="1">
              <a:off x="1642977" y="254345"/>
              <a:ext cx="636986" cy="901155"/>
            </a:xfrm>
            <a:prstGeom prst="line">
              <a:avLst/>
            </a:prstGeom>
            <a:noFill/>
            <a:ln w="63500" cap="flat">
              <a:solidFill>
                <a:srgbClr val="86B66C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02" name="Line"/>
            <p:cNvSpPr/>
            <p:nvPr/>
          </p:nvSpPr>
          <p:spPr>
            <a:xfrm flipH="1" flipV="1">
              <a:off x="616642" y="0"/>
              <a:ext cx="852826" cy="1070969"/>
            </a:xfrm>
            <a:prstGeom prst="line">
              <a:avLst/>
            </a:prstGeom>
            <a:noFill/>
            <a:ln w="63500" cap="flat">
              <a:solidFill>
                <a:srgbClr val="86B66C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03" name="Line"/>
            <p:cNvSpPr/>
            <p:nvPr/>
          </p:nvSpPr>
          <p:spPr>
            <a:xfrm flipV="1">
              <a:off x="964891" y="38099"/>
              <a:ext cx="1432374" cy="1"/>
            </a:xfrm>
            <a:prstGeom prst="line">
              <a:avLst/>
            </a:prstGeom>
            <a:noFill/>
            <a:ln w="63500" cap="flat">
              <a:solidFill>
                <a:srgbClr val="86B66C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005" name="Optimizations:…"/>
          <p:cNvSpPr txBox="1"/>
          <p:nvPr/>
        </p:nvSpPr>
        <p:spPr>
          <a:xfrm>
            <a:off x="15887064" y="10166909"/>
            <a:ext cx="5576952" cy="14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b="0"/>
              <a:t>Optimizations:</a:t>
            </a:r>
            <a:endParaRPr b="0"/>
          </a:p>
          <a:p>
            <a:pPr marL="396874" indent="-396874" algn="l">
              <a:buSzPct val="125000"/>
              <a:buChar char="•"/>
            </a:pPr>
            <a:r>
              <a:t>Incremental snapshots</a:t>
            </a:r>
          </a:p>
          <a:p>
            <a:pPr marL="396874" indent="-396874" algn="l">
              <a:buSzPct val="125000"/>
              <a:buChar char="•"/>
            </a:pPr>
            <a:r>
              <a:t>Asynchronous compactions</a:t>
            </a:r>
          </a:p>
        </p:txBody>
      </p:sp>
      <p:sp>
        <p:nvSpPr>
          <p:cNvPr id="1006" name="Idea: Snapshot n reflects the…"/>
          <p:cNvSpPr txBox="1"/>
          <p:nvPr/>
        </p:nvSpPr>
        <p:spPr>
          <a:xfrm>
            <a:off x="2760307" y="9493809"/>
            <a:ext cx="6864351" cy="1436749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>
              <a:defRPr b="0"/>
            </a:pPr>
            <a:r>
              <a:rPr b="1"/>
              <a:t>Idea</a:t>
            </a:r>
            <a:r>
              <a:t>: Snapshot </a:t>
            </a:r>
            <a:r>
              <a:rPr b="1" i="1"/>
              <a:t>n</a:t>
            </a:r>
            <a:r>
              <a:t> reflects the</a:t>
            </a:r>
          </a:p>
          <a:p>
            <a:pPr>
              <a:defRPr b="0"/>
            </a:pPr>
            <a:r>
              <a:t>global state after processing epoch </a:t>
            </a:r>
            <a:r>
              <a:rPr b="1" i="1"/>
              <a:t>n</a:t>
            </a:r>
          </a:p>
        </p:txBody>
      </p:sp>
      <p:sp>
        <p:nvSpPr>
          <p:cNvPr id="1007" name="Exactly-once delivery:…"/>
          <p:cNvSpPr txBox="1"/>
          <p:nvPr/>
        </p:nvSpPr>
        <p:spPr>
          <a:xfrm>
            <a:off x="15887064" y="11644511"/>
            <a:ext cx="4009899" cy="14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b="0"/>
              <a:t>Exactly-once delivery:</a:t>
            </a:r>
            <a:endParaRPr b="0"/>
          </a:p>
          <a:p>
            <a:pPr marL="396874" indent="-396874" algn="l">
              <a:buSzPct val="125000"/>
              <a:buChar char="•"/>
            </a:pPr>
            <a:r>
              <a:t>Idempotent sinks</a:t>
            </a:r>
          </a:p>
          <a:p>
            <a:pPr marL="396874" indent="-396874" algn="l">
              <a:buSzPct val="125000"/>
              <a:buChar char="•"/>
            </a:pPr>
            <a:r>
              <a:t>Transactional sinks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5" grpId="9"/>
      <p:bldP build="whole" bldLvl="1" animBg="1" rev="0" advAuto="0" spid="993" grpId="8"/>
      <p:bldP build="whole" bldLvl="1" animBg="1" rev="0" advAuto="0" spid="981" grpId="1"/>
      <p:bldP build="whole" bldLvl="1" animBg="1" rev="0" advAuto="0" spid="985" grpId="2"/>
      <p:bldP build="whole" bldLvl="1" animBg="1" rev="0" advAuto="0" spid="994" grpId="11"/>
      <p:bldP build="whole" bldLvl="1" animBg="1" rev="0" advAuto="0" spid="982" grpId="6"/>
      <p:bldP build="whole" bldLvl="1" animBg="1" rev="0" advAuto="0" spid="980" grpId="4"/>
      <p:bldP build="whole" bldLvl="1" animBg="1" rev="0" advAuto="0" spid="1006" grpId="3"/>
      <p:bldP build="whole" bldLvl="1" animBg="1" rev="0" advAuto="0" spid="984" grpId="5"/>
      <p:bldP build="whole" bldLvl="1" animBg="1" rev="0" advAuto="0" spid="983" grpId="7"/>
      <p:bldP build="whole" bldLvl="1" animBg="1" rev="0" advAuto="0" spid="1004" grpId="12"/>
      <p:bldP build="whole" bldLvl="1" animBg="1" rev="0" advAuto="0" spid="1007" grpId="1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Flink - Distributed Snapsh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Flink - Distributed Snapshots</a:t>
            </a:r>
          </a:p>
        </p:txBody>
      </p:sp>
      <p:sp>
        <p:nvSpPr>
          <p:cNvPr id="10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0000" t="50000" r="0" b="0"/>
          <a:stretch>
            <a:fillRect/>
          </a:stretch>
        </p:blipFill>
        <p:spPr>
          <a:xfrm>
            <a:off x="12192000" y="7747000"/>
            <a:ext cx="6953250" cy="396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50000" r="50000" b="0"/>
          <a:stretch>
            <a:fillRect/>
          </a:stretch>
        </p:blipFill>
        <p:spPr>
          <a:xfrm>
            <a:off x="5238750" y="7747000"/>
            <a:ext cx="6953250" cy="396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50000" b="50000"/>
          <a:stretch>
            <a:fillRect/>
          </a:stretch>
        </p:blipFill>
        <p:spPr>
          <a:xfrm>
            <a:off x="5238750" y="3784600"/>
            <a:ext cx="6953250" cy="3962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21" name="Group"/>
          <p:cNvGrpSpPr/>
          <p:nvPr/>
        </p:nvGrpSpPr>
        <p:grpSpPr>
          <a:xfrm>
            <a:off x="12192000" y="2772406"/>
            <a:ext cx="6953250" cy="4974594"/>
            <a:chOff x="0" y="718374"/>
            <a:chExt cx="6953250" cy="4974592"/>
          </a:xfrm>
        </p:grpSpPr>
        <p:pic>
          <p:nvPicPr>
            <p:cNvPr id="101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0000" t="0" r="0" b="50000"/>
            <a:stretch>
              <a:fillRect/>
            </a:stretch>
          </p:blipFill>
          <p:spPr>
            <a:xfrm>
              <a:off x="0" y="1730567"/>
              <a:ext cx="6953250" cy="396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19" name="3. Elements from the tail of the…"/>
            <p:cNvSpPr/>
            <p:nvPr/>
          </p:nvSpPr>
          <p:spPr>
            <a:xfrm>
              <a:off x="3476625" y="718374"/>
              <a:ext cx="1270000" cy="1270001"/>
            </a:xfrm>
            <a:prstGeom prst="lin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0" tIns="254000" rIns="254000" bIns="254000" numCol="1" anchor="ctr">
              <a:spAutoFit/>
            </a:bodyPr>
            <a:lstStyle/>
            <a:p>
              <a:pPr>
                <a:defRPr b="0"/>
              </a:pPr>
              <a:r>
                <a:t>3. Elements from the </a:t>
              </a:r>
              <a:r>
                <a:rPr b="1"/>
                <a:t>tail</a:t>
              </a:r>
              <a:r>
                <a:t> of the</a:t>
              </a:r>
            </a:p>
            <a:p>
              <a:pPr>
                <a:defRPr b="0"/>
              </a:pPr>
              <a:r>
                <a:t>cycle are </a:t>
              </a:r>
              <a:r>
                <a:rPr b="1"/>
                <a:t>recorded</a:t>
              </a:r>
              <a:r>
                <a:t>.</a:t>
              </a:r>
            </a:p>
          </p:txBody>
        </p:sp>
        <p:sp>
          <p:nvSpPr>
            <p:cNvPr id="1020" name="Recording"/>
            <p:cNvSpPr/>
            <p:nvPr/>
          </p:nvSpPr>
          <p:spPr>
            <a:xfrm>
              <a:off x="3476625" y="246071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Recording</a:t>
              </a:r>
            </a:p>
          </p:txBody>
        </p:sp>
      </p:grpSp>
      <p:grpSp>
        <p:nvGrpSpPr>
          <p:cNvPr id="1024" name="Group"/>
          <p:cNvGrpSpPr/>
          <p:nvPr/>
        </p:nvGrpSpPr>
        <p:grpSpPr>
          <a:xfrm>
            <a:off x="3434418" y="6050597"/>
            <a:ext cx="3423422" cy="1270001"/>
            <a:chOff x="2335085" y="718374"/>
            <a:chExt cx="3423420" cy="1270000"/>
          </a:xfrm>
        </p:grpSpPr>
        <p:sp>
          <p:nvSpPr>
            <p:cNvPr id="1022" name="Line"/>
            <p:cNvSpPr/>
            <p:nvPr/>
          </p:nvSpPr>
          <p:spPr>
            <a:xfrm>
              <a:off x="4279518" y="718374"/>
              <a:ext cx="1478989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3" name="2. Markers are injected…"/>
            <p:cNvSpPr/>
            <p:nvPr/>
          </p:nvSpPr>
          <p:spPr>
            <a:xfrm>
              <a:off x="2335085" y="718374"/>
              <a:ext cx="1270001" cy="1270001"/>
            </a:xfrm>
            <a:prstGeom prst="lin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0" tIns="254000" rIns="254000" bIns="254000" numCol="1" anchor="ctr">
              <a:spAutoFit/>
            </a:bodyPr>
            <a:lstStyle/>
            <a:p>
              <a:pPr>
                <a:defRPr b="0"/>
              </a:pPr>
              <a:r>
                <a:t>2. Markers are </a:t>
              </a:r>
              <a:r>
                <a:rPr b="1"/>
                <a:t>injected</a:t>
              </a:r>
            </a:p>
            <a:p>
              <a:pPr>
                <a:defRPr b="0"/>
              </a:pPr>
              <a:r>
                <a:t>at the </a:t>
              </a:r>
              <a:r>
                <a:rPr b="1"/>
                <a:t>head</a:t>
              </a:r>
              <a:r>
                <a:t> of the cycle.</a:t>
              </a:r>
            </a:p>
          </p:txBody>
        </p:sp>
      </p:grpSp>
      <p:sp>
        <p:nvSpPr>
          <p:cNvPr id="1025" name="1. When cycles are present,…"/>
          <p:cNvSpPr txBox="1"/>
          <p:nvPr/>
        </p:nvSpPr>
        <p:spPr>
          <a:xfrm>
            <a:off x="5628970" y="2048385"/>
            <a:ext cx="6617463" cy="142405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>
              <a:defRPr b="0"/>
            </a:pPr>
            <a:r>
              <a:t>1. When cycles are present,</a:t>
            </a:r>
          </a:p>
          <a:p>
            <a:pPr>
              <a:defRPr b="0"/>
            </a:pPr>
            <a:r>
              <a:t>Flink falls back to </a:t>
            </a:r>
            <a:r>
              <a:rPr b="1"/>
              <a:t>Chandy Lamport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6" grpId="3"/>
      <p:bldP build="whole" bldLvl="1" animBg="1" rev="0" advAuto="0" spid="1021" grpId="2"/>
      <p:bldP build="whole" bldLvl="1" animBg="1" rev="0" advAuto="0" spid="1024" grpId="1"/>
      <p:bldP build="whole" bldLvl="1" animBg="1" rev="0" advAuto="0" spid="1015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link - 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Flink - Discussion</a:t>
            </a:r>
          </a:p>
        </p:txBody>
      </p:sp>
      <p:sp>
        <p:nvSpPr>
          <p:cNvPr id="1028" name="Q: What affects snapshotting latency?…"/>
          <p:cNvSpPr txBox="1"/>
          <p:nvPr>
            <p:ph type="body" idx="1"/>
          </p:nvPr>
        </p:nvSpPr>
        <p:spPr>
          <a:xfrm>
            <a:off x="1689100" y="3149600"/>
            <a:ext cx="21446338" cy="929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b="1"/>
              <a:t>Q:</a:t>
            </a:r>
            <a:r>
              <a:t> What affects</a:t>
            </a:r>
            <a:r>
              <a:rPr b="1"/>
              <a:t> snapshotting latency</a:t>
            </a:r>
            <a:r>
              <a:t>?</a:t>
            </a:r>
          </a:p>
          <a:p>
            <a:pPr marL="0" indent="0">
              <a:buSzTx/>
              <a:buNone/>
            </a:pPr>
            <a:r>
              <a:rPr b="1"/>
              <a:t>A:</a:t>
            </a:r>
            <a:r>
              <a:t> </a:t>
            </a:r>
            <a:r>
              <a:rPr b="1"/>
              <a:t>Alignment</a:t>
            </a:r>
            <a:r>
              <a:t> introduces latency. Global state size is not a factor.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rPr b="1"/>
              <a:t>Q:</a:t>
            </a:r>
            <a:r>
              <a:t> What affects the </a:t>
            </a:r>
            <a:r>
              <a:rPr b="1"/>
              <a:t>alignment time</a:t>
            </a:r>
            <a:r>
              <a:t>?</a:t>
            </a:r>
          </a:p>
          <a:p>
            <a:pPr marL="0" indent="0">
              <a:buSzTx/>
              <a:buNone/>
            </a:pPr>
            <a:r>
              <a:rPr b="1"/>
              <a:t>A:</a:t>
            </a:r>
            <a:r>
              <a:t> The </a:t>
            </a:r>
            <a:r>
              <a:rPr b="1"/>
              <a:t>number of input channels</a:t>
            </a:r>
            <a:r>
              <a:t> (determined by shuffles &amp; data parallelism).</a:t>
            </a:r>
          </a:p>
        </p:txBody>
      </p:sp>
      <p:sp>
        <p:nvSpPr>
          <p:cNvPr id="10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2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IBM-Streams"/>
          <p:cNvSpPr/>
          <p:nvPr/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IBM-Streams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IBM-Streams - 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IBM-Streams - Problem statement</a:t>
            </a:r>
          </a:p>
        </p:txBody>
      </p:sp>
      <p:sp>
        <p:nvSpPr>
          <p:cNvPr id="1034" name="Snapshots impose overhead…"/>
          <p:cNvSpPr txBox="1"/>
          <p:nvPr>
            <p:ph type="body" sz="half" idx="1"/>
          </p:nvPr>
        </p:nvSpPr>
        <p:spPr>
          <a:xfrm>
            <a:off x="1689100" y="3149600"/>
            <a:ext cx="10502900" cy="9296400"/>
          </a:xfrm>
          <a:prstGeom prst="rect">
            <a:avLst/>
          </a:prstGeom>
        </p:spPr>
        <p:txBody>
          <a:bodyPr/>
          <a:lstStyle/>
          <a:p>
            <a:pPr/>
            <a:r>
              <a:t>Snapshots impose overhead</a:t>
            </a:r>
          </a:p>
          <a:p>
            <a:pPr/>
            <a:r>
              <a:t>What if processing guarantees are only necessary for some operators?</a:t>
            </a:r>
          </a:p>
          <a:p>
            <a:pPr>
              <a:defRPr b="1"/>
            </a:pPr>
            <a:r>
              <a:t>Solution? </a:t>
            </a:r>
            <a:r>
              <a:rPr b="0"/>
              <a:t>Create a stream processing language for more fine-grained control</a:t>
            </a:r>
          </a:p>
        </p:txBody>
      </p:sp>
      <p:sp>
        <p:nvSpPr>
          <p:cNvPr id="10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57" name="Group"/>
          <p:cNvGrpSpPr/>
          <p:nvPr/>
        </p:nvGrpSpPr>
        <p:grpSpPr>
          <a:xfrm>
            <a:off x="12400657" y="4565329"/>
            <a:ext cx="11305566" cy="11005981"/>
            <a:chOff x="0" y="0"/>
            <a:chExt cx="11305565" cy="11005978"/>
          </a:xfrm>
        </p:grpSpPr>
        <p:sp>
          <p:nvSpPr>
            <p:cNvPr id="1036" name="Line"/>
            <p:cNvSpPr/>
            <p:nvPr/>
          </p:nvSpPr>
          <p:spPr>
            <a:xfrm rot="18900000">
              <a:off x="3441020" y="3355702"/>
              <a:ext cx="6640719" cy="621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7270"/>
                  </a:moveTo>
                  <a:lnTo>
                    <a:pt x="7046" y="1969"/>
                  </a:lnTo>
                  <a:lnTo>
                    <a:pt x="5826" y="3275"/>
                  </a:lnTo>
                  <a:lnTo>
                    <a:pt x="2820" y="0"/>
                  </a:lnTo>
                  <a:lnTo>
                    <a:pt x="0" y="2977"/>
                  </a:lnTo>
                  <a:lnTo>
                    <a:pt x="17577" y="21600"/>
                  </a:lnTo>
                  <a:lnTo>
                    <a:pt x="21594" y="17257"/>
                  </a:lnTo>
                </a:path>
              </a:pathLst>
            </a:custGeom>
            <a:solidFill>
              <a:schemeClr val="accent5">
                <a:hueOff val="-152896"/>
                <a:lumOff val="12368"/>
                <a:alpha val="30490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7" name="Line"/>
            <p:cNvSpPr/>
            <p:nvPr/>
          </p:nvSpPr>
          <p:spPr>
            <a:xfrm rot="18900000">
              <a:off x="3000246" y="1506111"/>
              <a:ext cx="6959007" cy="6516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201"/>
                  </a:moveTo>
                  <a:lnTo>
                    <a:pt x="4883" y="0"/>
                  </a:lnTo>
                  <a:lnTo>
                    <a:pt x="21600" y="17663"/>
                  </a:lnTo>
                  <a:lnTo>
                    <a:pt x="17999" y="21600"/>
                  </a:lnTo>
                  <a:lnTo>
                    <a:pt x="4164" y="6987"/>
                  </a:lnTo>
                  <a:lnTo>
                    <a:pt x="2931" y="8220"/>
                  </a:lnTo>
                  <a:lnTo>
                    <a:pt x="27" y="5113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03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74474" y="4222363"/>
              <a:ext cx="1270001" cy="557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52" name="Group"/>
            <p:cNvGrpSpPr/>
            <p:nvPr/>
          </p:nvGrpSpPr>
          <p:grpSpPr>
            <a:xfrm>
              <a:off x="2895597" y="4276744"/>
              <a:ext cx="7101331" cy="2390126"/>
              <a:chOff x="0" y="0"/>
              <a:chExt cx="7101330" cy="2390124"/>
            </a:xfrm>
          </p:grpSpPr>
          <p:sp>
            <p:nvSpPr>
              <p:cNvPr id="1039" name="Line"/>
              <p:cNvSpPr/>
              <p:nvPr/>
            </p:nvSpPr>
            <p:spPr>
              <a:xfrm>
                <a:off x="2962913" y="476250"/>
                <a:ext cx="1107184" cy="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40" name="Rounded Rectangle"/>
              <p:cNvSpPr/>
              <p:nvPr/>
            </p:nvSpPr>
            <p:spPr>
              <a:xfrm>
                <a:off x="6148830" y="1437624"/>
                <a:ext cx="952501" cy="952501"/>
              </a:xfrm>
              <a:prstGeom prst="roundRect">
                <a:avLst>
                  <a:gd name="adj" fmla="val 20000"/>
                </a:avLst>
              </a:pr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41" name="Rounded Rectangle"/>
              <p:cNvSpPr/>
              <p:nvPr/>
            </p:nvSpPr>
            <p:spPr>
              <a:xfrm>
                <a:off x="6148830" y="0"/>
                <a:ext cx="952501" cy="952501"/>
              </a:xfrm>
              <a:prstGeom prst="roundRect">
                <a:avLst>
                  <a:gd name="adj" fmla="val 20000"/>
                </a:avLst>
              </a:pr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42" name="Line"/>
              <p:cNvSpPr/>
              <p:nvPr/>
            </p:nvSpPr>
            <p:spPr>
              <a:xfrm flipV="1">
                <a:off x="985841" y="489671"/>
                <a:ext cx="1011872" cy="47517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43" name="Circle"/>
              <p:cNvSpPr/>
              <p:nvPr/>
            </p:nvSpPr>
            <p:spPr>
              <a:xfrm>
                <a:off x="2004063" y="0"/>
                <a:ext cx="952501" cy="952501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44" name="Line"/>
              <p:cNvSpPr/>
              <p:nvPr/>
            </p:nvSpPr>
            <p:spPr>
              <a:xfrm>
                <a:off x="985841" y="1425283"/>
                <a:ext cx="1011872" cy="47517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45" name="Rounded Rectangle"/>
              <p:cNvSpPr/>
              <p:nvPr/>
            </p:nvSpPr>
            <p:spPr>
              <a:xfrm>
                <a:off x="0" y="726440"/>
                <a:ext cx="952500" cy="952501"/>
              </a:xfrm>
              <a:prstGeom prst="roundRect">
                <a:avLst>
                  <a:gd name="adj" fmla="val 20000"/>
                </a:avLst>
              </a:pr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46" name="Line"/>
              <p:cNvSpPr/>
              <p:nvPr/>
            </p:nvSpPr>
            <p:spPr>
              <a:xfrm>
                <a:off x="2962913" y="1920224"/>
                <a:ext cx="1107184" cy="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47" name="Circle"/>
              <p:cNvSpPr/>
              <p:nvPr/>
            </p:nvSpPr>
            <p:spPr>
              <a:xfrm>
                <a:off x="4076446" y="0"/>
                <a:ext cx="952501" cy="952500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48" name="Line"/>
              <p:cNvSpPr/>
              <p:nvPr/>
            </p:nvSpPr>
            <p:spPr>
              <a:xfrm>
                <a:off x="5035296" y="476250"/>
                <a:ext cx="1107185" cy="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5035296" y="1920224"/>
                <a:ext cx="1107185" cy="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50" name="Circle"/>
              <p:cNvSpPr/>
              <p:nvPr/>
            </p:nvSpPr>
            <p:spPr>
              <a:xfrm>
                <a:off x="4076446" y="1437624"/>
                <a:ext cx="952501" cy="952501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04062" y="1437624"/>
                <a:ext cx="952501" cy="952501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</p:grpSp>
        <p:sp>
          <p:nvSpPr>
            <p:cNvPr id="1053" name="IBM…"/>
            <p:cNvSpPr txBox="1"/>
            <p:nvPr/>
          </p:nvSpPr>
          <p:spPr>
            <a:xfrm>
              <a:off x="0" y="5004763"/>
              <a:ext cx="2127505" cy="1331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/>
              </a:pPr>
              <a:r>
                <a:t>IBM</a:t>
              </a:r>
            </a:p>
            <a:p>
              <a:pPr>
                <a:defRPr sz="4000"/>
              </a:pPr>
              <a:r>
                <a:t>Streams</a:t>
              </a:r>
            </a:p>
          </p:txBody>
        </p:sp>
        <p:sp>
          <p:nvSpPr>
            <p:cNvPr id="1054" name="Consistency required"/>
            <p:cNvSpPr txBox="1"/>
            <p:nvPr/>
          </p:nvSpPr>
          <p:spPr>
            <a:xfrm>
              <a:off x="2968622" y="3810631"/>
              <a:ext cx="268732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Consistency required</a:t>
              </a:r>
            </a:p>
          </p:txBody>
        </p:sp>
        <p:pic>
          <p:nvPicPr>
            <p:cNvPr id="10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968621" y="6196925"/>
              <a:ext cx="1270001" cy="557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56" name="Consistency not required"/>
            <p:cNvSpPr txBox="1"/>
            <p:nvPr/>
          </p:nvSpPr>
          <p:spPr>
            <a:xfrm>
              <a:off x="2968622" y="6754534"/>
              <a:ext cx="3153157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Consistency not required</a:t>
              </a:r>
            </a:p>
          </p:txBody>
        </p:sp>
      </p:grpSp>
      <p:grpSp>
        <p:nvGrpSpPr>
          <p:cNvPr id="1076" name="Group"/>
          <p:cNvGrpSpPr/>
          <p:nvPr/>
        </p:nvGrpSpPr>
        <p:grpSpPr>
          <a:xfrm>
            <a:off x="12412596" y="3595684"/>
            <a:ext cx="10361132" cy="3345806"/>
            <a:chOff x="0" y="0"/>
            <a:chExt cx="10361131" cy="3345805"/>
          </a:xfrm>
        </p:grpSpPr>
        <p:grpSp>
          <p:nvGrpSpPr>
            <p:cNvPr id="1071" name="Group"/>
            <p:cNvGrpSpPr/>
            <p:nvPr/>
          </p:nvGrpSpPr>
          <p:grpSpPr>
            <a:xfrm>
              <a:off x="2877586" y="528028"/>
              <a:ext cx="7101331" cy="2396476"/>
              <a:chOff x="0" y="0"/>
              <a:chExt cx="7101330" cy="2396474"/>
            </a:xfrm>
          </p:grpSpPr>
          <p:sp>
            <p:nvSpPr>
              <p:cNvPr id="1058" name="Line"/>
              <p:cNvSpPr/>
              <p:nvPr/>
            </p:nvSpPr>
            <p:spPr>
              <a:xfrm>
                <a:off x="2962913" y="476250"/>
                <a:ext cx="1107184" cy="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59" name="Rounded Rectangle"/>
              <p:cNvSpPr/>
              <p:nvPr/>
            </p:nvSpPr>
            <p:spPr>
              <a:xfrm>
                <a:off x="0" y="717534"/>
                <a:ext cx="952500" cy="952501"/>
              </a:xfrm>
              <a:prstGeom prst="roundRect">
                <a:avLst>
                  <a:gd name="adj" fmla="val 20000"/>
                </a:avLst>
              </a:pr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60" name="Rounded Rectangle"/>
              <p:cNvSpPr/>
              <p:nvPr/>
            </p:nvSpPr>
            <p:spPr>
              <a:xfrm>
                <a:off x="6148830" y="0"/>
                <a:ext cx="952501" cy="952500"/>
              </a:xfrm>
              <a:prstGeom prst="roundRect">
                <a:avLst>
                  <a:gd name="adj" fmla="val 20000"/>
                </a:avLst>
              </a:pr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61" name="Line"/>
              <p:cNvSpPr/>
              <p:nvPr/>
            </p:nvSpPr>
            <p:spPr>
              <a:xfrm flipV="1">
                <a:off x="985841" y="489671"/>
                <a:ext cx="1011872" cy="47517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62" name="Circle"/>
              <p:cNvSpPr/>
              <p:nvPr/>
            </p:nvSpPr>
            <p:spPr>
              <a:xfrm>
                <a:off x="2004063" y="1443974"/>
                <a:ext cx="952501" cy="952501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63" name="Line"/>
              <p:cNvSpPr/>
              <p:nvPr/>
            </p:nvSpPr>
            <p:spPr>
              <a:xfrm>
                <a:off x="985841" y="1425283"/>
                <a:ext cx="1011872" cy="47517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64" name="Line"/>
              <p:cNvSpPr/>
              <p:nvPr/>
            </p:nvSpPr>
            <p:spPr>
              <a:xfrm>
                <a:off x="2962913" y="1920224"/>
                <a:ext cx="1107184" cy="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65" name="Rounded Rectangle"/>
              <p:cNvSpPr/>
              <p:nvPr/>
            </p:nvSpPr>
            <p:spPr>
              <a:xfrm>
                <a:off x="6148830" y="1443974"/>
                <a:ext cx="952501" cy="952501"/>
              </a:xfrm>
              <a:prstGeom prst="roundRect">
                <a:avLst>
                  <a:gd name="adj" fmla="val 20000"/>
                </a:avLst>
              </a:prstGeom>
              <a:solidFill>
                <a:schemeClr val="accent3">
                  <a:hueOff val="362282"/>
                  <a:satOff val="31803"/>
                  <a:lumOff val="-18242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66" name="Circle"/>
              <p:cNvSpPr/>
              <p:nvPr/>
            </p:nvSpPr>
            <p:spPr>
              <a:xfrm>
                <a:off x="4076446" y="1443974"/>
                <a:ext cx="952501" cy="952501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67" name="Line"/>
              <p:cNvSpPr/>
              <p:nvPr/>
            </p:nvSpPr>
            <p:spPr>
              <a:xfrm>
                <a:off x="5035296" y="476250"/>
                <a:ext cx="1107185" cy="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68" name="Line"/>
              <p:cNvSpPr/>
              <p:nvPr/>
            </p:nvSpPr>
            <p:spPr>
              <a:xfrm>
                <a:off x="5035296" y="1920224"/>
                <a:ext cx="1107185" cy="1"/>
              </a:xfrm>
              <a:prstGeom prst="line">
                <a:avLst/>
              </a:prstGeom>
              <a:noFill/>
              <a:ln w="127000" cap="flat">
                <a:solidFill>
                  <a:srgbClr val="5E5E5E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069" name="Circle"/>
              <p:cNvSpPr/>
              <p:nvPr/>
            </p:nvSpPr>
            <p:spPr>
              <a:xfrm>
                <a:off x="4076446" y="0"/>
                <a:ext cx="952501" cy="952501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  <p:sp>
            <p:nvSpPr>
              <p:cNvPr id="1070" name="Circle"/>
              <p:cNvSpPr/>
              <p:nvPr/>
            </p:nvSpPr>
            <p:spPr>
              <a:xfrm>
                <a:off x="2004062" y="0"/>
                <a:ext cx="952501" cy="952501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500"/>
                </a:pPr>
              </a:p>
            </p:txBody>
          </p:sp>
        </p:grpSp>
        <p:sp>
          <p:nvSpPr>
            <p:cNvPr id="1072" name="Apache…"/>
            <p:cNvSpPr txBox="1"/>
            <p:nvPr/>
          </p:nvSpPr>
          <p:spPr>
            <a:xfrm>
              <a:off x="0" y="942980"/>
              <a:ext cx="1948689" cy="1331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/>
              </a:pPr>
              <a:r>
                <a:t>Apache</a:t>
              </a:r>
            </a:p>
            <a:p>
              <a:pPr>
                <a:defRPr sz="4000"/>
              </a:pPr>
              <a:r>
                <a:t>Flink</a:t>
              </a:r>
            </a:p>
          </p:txBody>
        </p:sp>
        <p:sp>
          <p:nvSpPr>
            <p:cNvPr id="1073" name="Rectangle"/>
            <p:cNvSpPr/>
            <p:nvPr/>
          </p:nvSpPr>
          <p:spPr>
            <a:xfrm>
              <a:off x="2765417" y="0"/>
              <a:ext cx="7595715" cy="3345806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07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62535" y="524809"/>
              <a:ext cx="1264149" cy="554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5" name="Consistency required"/>
            <p:cNvSpPr txBox="1"/>
            <p:nvPr/>
          </p:nvSpPr>
          <p:spPr>
            <a:xfrm>
              <a:off x="2956684" y="113077"/>
              <a:ext cx="2687321" cy="4117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Consistency required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3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Outline</a:t>
            </a:r>
          </a:p>
        </p:txBody>
      </p:sp>
      <p:sp>
        <p:nvSpPr>
          <p:cNvPr id="137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608"/>
            </a:pPr>
            <a:r>
              <a:t>Introduction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Flink ➡ IBM Streams ➡ Spark Structured Streaming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Problem statement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System overview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Snapshotting protocol</a:t>
            </a:r>
          </a:p>
          <a:p>
            <a:pPr lvl="1" marL="1219200" indent="-609600" defTabSz="792479">
              <a:spcBef>
                <a:spcPts val="5600"/>
              </a:spcBef>
              <a:defRPr sz="4608"/>
            </a:pPr>
            <a:r>
              <a:t>Discussion (based on results)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Comparison &amp; Conclusion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IBM Streams - System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IBM Streams - System Overview</a:t>
            </a:r>
          </a:p>
        </p:txBody>
      </p:sp>
      <p:sp>
        <p:nvSpPr>
          <p:cNvPr id="10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0" name="Failure recovery…"/>
          <p:cNvSpPr txBox="1"/>
          <p:nvPr/>
        </p:nvSpPr>
        <p:spPr>
          <a:xfrm>
            <a:off x="1541035" y="14079195"/>
            <a:ext cx="8204963" cy="384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Failure recovery</a:t>
            </a:r>
          </a:p>
          <a:p>
            <a:pPr marL="555625" indent="-555625" algn="l">
              <a:buSzPct val="100000"/>
              <a:buAutoNum type="arabicPeriod" startAt="1"/>
            </a:pPr>
            <a:r>
              <a:t>Consistent region controller detects error</a:t>
            </a:r>
          </a:p>
          <a:p>
            <a:pPr marL="555625" indent="-555625" algn="l">
              <a:buSzPct val="100000"/>
              <a:buAutoNum type="arabicPeriod" startAt="1"/>
            </a:pPr>
            <a:r>
              <a:t>Stop submission of new tuples</a:t>
            </a:r>
          </a:p>
          <a:p>
            <a:pPr marL="555625" indent="-555625" algn="l">
              <a:buSzPct val="100000"/>
              <a:buAutoNum type="arabicPeriod" startAt="1"/>
            </a:pPr>
            <a:r>
              <a:t>Propagate ResetMarkers</a:t>
            </a:r>
          </a:p>
          <a:p>
            <a:pPr algn="l"/>
          </a:p>
          <a:p>
            <a:pPr algn="l"/>
            <a:r>
              <a:t>When other receive markers on all channels</a:t>
            </a:r>
          </a:p>
          <a:p>
            <a:pPr marL="555625" indent="-555625" algn="l">
              <a:buSzPct val="100000"/>
              <a:buAutoNum type="arabicPeriod" startAt="1"/>
            </a:pPr>
            <a:r>
              <a:t>Fetch state from backend store</a:t>
            </a:r>
          </a:p>
        </p:txBody>
      </p:sp>
      <p:sp>
        <p:nvSpPr>
          <p:cNvPr id="1081" name="Additional features:…"/>
          <p:cNvSpPr txBox="1"/>
          <p:nvPr/>
        </p:nvSpPr>
        <p:spPr>
          <a:xfrm>
            <a:off x="14502868" y="14469843"/>
            <a:ext cx="8758352" cy="1932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r>
              <a:t>Additional features:</a:t>
            </a:r>
          </a:p>
          <a:p>
            <a:pPr lvl="1" algn="l">
              <a:defRPr b="0"/>
            </a:pPr>
            <a:r>
              <a:t>Operators can be multi-threaded</a:t>
            </a:r>
          </a:p>
          <a:p>
            <a:pPr lvl="1" algn="l">
              <a:defRPr b="0"/>
            </a:pPr>
            <a:r>
              <a:t>Use </a:t>
            </a:r>
            <a:r>
              <a:rPr b="1"/>
              <a:t>semaphores</a:t>
            </a:r>
            <a:r>
              <a:t> to synchronise local state snapshots with element submissions</a:t>
            </a:r>
          </a:p>
        </p:txBody>
      </p:sp>
      <p:grpSp>
        <p:nvGrpSpPr>
          <p:cNvPr id="1097" name="Group"/>
          <p:cNvGrpSpPr/>
          <p:nvPr/>
        </p:nvGrpSpPr>
        <p:grpSpPr>
          <a:xfrm>
            <a:off x="4776755" y="3314160"/>
            <a:ext cx="18137808" cy="8798958"/>
            <a:chOff x="0" y="0"/>
            <a:chExt cx="18137807" cy="8798957"/>
          </a:xfrm>
        </p:grpSpPr>
        <p:sp>
          <p:nvSpPr>
            <p:cNvPr id="1082" name="Stream processing language (SPL)"/>
            <p:cNvSpPr/>
            <p:nvPr/>
          </p:nvSpPr>
          <p:spPr>
            <a:xfrm>
              <a:off x="3274397" y="3524662"/>
              <a:ext cx="4466642" cy="1762333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Stream processing language (SPL)</a:t>
              </a:r>
            </a:p>
          </p:txBody>
        </p:sp>
        <p:sp>
          <p:nvSpPr>
            <p:cNvPr id="1083" name="C++"/>
            <p:cNvSpPr/>
            <p:nvPr/>
          </p:nvSpPr>
          <p:spPr>
            <a:xfrm>
              <a:off x="7741038" y="3524662"/>
              <a:ext cx="1762332" cy="1762333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C++</a:t>
              </a:r>
            </a:p>
          </p:txBody>
        </p:sp>
        <p:sp>
          <p:nvSpPr>
            <p:cNvPr id="1084" name="Java"/>
            <p:cNvSpPr/>
            <p:nvPr/>
          </p:nvSpPr>
          <p:spPr>
            <a:xfrm>
              <a:off x="9503368" y="3524662"/>
              <a:ext cx="1762333" cy="1762333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Java</a:t>
              </a:r>
            </a:p>
          </p:txBody>
        </p:sp>
        <p:sp>
          <p:nvSpPr>
            <p:cNvPr id="1085" name="Operator-construction API"/>
            <p:cNvSpPr/>
            <p:nvPr/>
          </p:nvSpPr>
          <p:spPr>
            <a:xfrm>
              <a:off x="3274396" y="1762331"/>
              <a:ext cx="7991306" cy="1762332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Operator-construction API</a:t>
              </a:r>
            </a:p>
          </p:txBody>
        </p:sp>
        <p:sp>
          <p:nvSpPr>
            <p:cNvPr id="1086" name="SPL Runtime"/>
            <p:cNvSpPr/>
            <p:nvPr/>
          </p:nvSpPr>
          <p:spPr>
            <a:xfrm>
              <a:off x="3274396" y="5269370"/>
              <a:ext cx="7991306" cy="1762333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SPL Runtime</a:t>
              </a:r>
            </a:p>
          </p:txBody>
        </p:sp>
        <p:sp>
          <p:nvSpPr>
            <p:cNvPr id="1087" name="Operator Toolkit…"/>
            <p:cNvSpPr/>
            <p:nvPr/>
          </p:nvSpPr>
          <p:spPr>
            <a:xfrm>
              <a:off x="3274395" y="0"/>
              <a:ext cx="7991306" cy="1762332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4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Operator Toolkit</a:t>
              </a:r>
            </a:p>
            <a:p>
              <a:pPr>
                <a:defRPr b="0" sz="3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(Pre-constructed operators)</a:t>
              </a:r>
            </a:p>
          </p:txBody>
        </p:sp>
        <p:sp>
          <p:nvSpPr>
            <p:cNvPr id="1088" name="High-level API"/>
            <p:cNvSpPr txBox="1"/>
            <p:nvPr/>
          </p:nvSpPr>
          <p:spPr>
            <a:xfrm>
              <a:off x="0" y="621230"/>
              <a:ext cx="2674240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High-level API</a:t>
              </a:r>
            </a:p>
          </p:txBody>
        </p:sp>
        <p:sp>
          <p:nvSpPr>
            <p:cNvPr id="1089" name="Low-level API"/>
            <p:cNvSpPr txBox="1"/>
            <p:nvPr/>
          </p:nvSpPr>
          <p:spPr>
            <a:xfrm>
              <a:off x="35242" y="2455737"/>
              <a:ext cx="2603755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Low-level API</a:t>
              </a:r>
            </a:p>
          </p:txBody>
        </p:sp>
        <p:sp>
          <p:nvSpPr>
            <p:cNvPr id="1090" name="Language"/>
            <p:cNvSpPr txBox="1"/>
            <p:nvPr/>
          </p:nvSpPr>
          <p:spPr>
            <a:xfrm>
              <a:off x="380238" y="4124626"/>
              <a:ext cx="1913764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Language</a:t>
              </a:r>
            </a:p>
          </p:txBody>
        </p:sp>
        <p:sp>
          <p:nvSpPr>
            <p:cNvPr id="1091" name="Runtime"/>
            <p:cNvSpPr txBox="1"/>
            <p:nvPr/>
          </p:nvSpPr>
          <p:spPr>
            <a:xfrm>
              <a:off x="518350" y="5806495"/>
              <a:ext cx="1637539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Runtime</a:t>
              </a:r>
            </a:p>
          </p:txBody>
        </p:sp>
        <p:sp>
          <p:nvSpPr>
            <p:cNvPr id="1092" name="IBM Streams Platform"/>
            <p:cNvSpPr/>
            <p:nvPr/>
          </p:nvSpPr>
          <p:spPr>
            <a:xfrm>
              <a:off x="3274395" y="7036626"/>
              <a:ext cx="7991306" cy="1762332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4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IBM Streams Platform</a:t>
              </a:r>
            </a:p>
          </p:txBody>
        </p:sp>
        <p:sp>
          <p:nvSpPr>
            <p:cNvPr id="1093" name="Platform"/>
            <p:cNvSpPr txBox="1"/>
            <p:nvPr/>
          </p:nvSpPr>
          <p:spPr>
            <a:xfrm>
              <a:off x="500824" y="7637566"/>
              <a:ext cx="1672591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Platform</a:t>
              </a:r>
            </a:p>
          </p:txBody>
        </p:sp>
        <p:sp>
          <p:nvSpPr>
            <p:cNvPr id="1094" name="Map, filter, e.g."/>
            <p:cNvSpPr txBox="1"/>
            <p:nvPr/>
          </p:nvSpPr>
          <p:spPr>
            <a:xfrm>
              <a:off x="11702336" y="637646"/>
              <a:ext cx="2795398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Map, filter, e.g.</a:t>
              </a:r>
            </a:p>
          </p:txBody>
        </p:sp>
        <p:sp>
          <p:nvSpPr>
            <p:cNvPr id="1095" name="Supports multi-threaded operators"/>
            <p:cNvSpPr txBox="1"/>
            <p:nvPr/>
          </p:nvSpPr>
          <p:spPr>
            <a:xfrm>
              <a:off x="11702336" y="2380627"/>
              <a:ext cx="6435472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Supports multi-threaded operators</a:t>
              </a:r>
            </a:p>
          </p:txBody>
        </p:sp>
        <p:sp>
          <p:nvSpPr>
            <p:cNvPr id="1096" name="Code generation, runtime hooks"/>
            <p:cNvSpPr txBox="1"/>
            <p:nvPr/>
          </p:nvSpPr>
          <p:spPr>
            <a:xfrm>
              <a:off x="11702336" y="4123608"/>
              <a:ext cx="5969890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Code generation, runtime hooks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roup"/>
          <p:cNvGrpSpPr/>
          <p:nvPr/>
        </p:nvGrpSpPr>
        <p:grpSpPr>
          <a:xfrm>
            <a:off x="12662475" y="5513856"/>
            <a:ext cx="11082373" cy="3867320"/>
            <a:chOff x="768153" y="292100"/>
            <a:chExt cx="11082372" cy="3867319"/>
          </a:xfrm>
        </p:grpSpPr>
        <p:cxnSp>
          <p:nvCxnSpPr>
            <p:cNvPr id="1099" name="Connection Line"/>
            <p:cNvCxnSpPr>
              <a:stCxn id="1104" idx="0"/>
              <a:endCxn id="1105" idx="0"/>
            </p:cNvCxnSpPr>
            <p:nvPr/>
          </p:nvCxnSpPr>
          <p:spPr>
            <a:xfrm flipH="1">
              <a:off x="3938087" y="2467363"/>
              <a:ext cx="2360130" cy="1127296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100" name="Op"/>
            <p:cNvSpPr/>
            <p:nvPr/>
          </p:nvSpPr>
          <p:spPr>
            <a:xfrm>
              <a:off x="3378302" y="780282"/>
              <a:ext cx="1119571" cy="111957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Op</a:t>
              </a:r>
            </a:p>
          </p:txBody>
        </p:sp>
        <p:cxnSp>
          <p:nvCxnSpPr>
            <p:cNvPr id="1101" name="Connection Line"/>
            <p:cNvCxnSpPr>
              <a:stCxn id="1102" idx="0"/>
              <a:endCxn id="1100" idx="0"/>
            </p:cNvCxnSpPr>
            <p:nvPr/>
          </p:nvCxnSpPr>
          <p:spPr>
            <a:xfrm flipV="1">
              <a:off x="1327355" y="1340067"/>
              <a:ext cx="2610733" cy="12701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</p:cxnSp>
        <p:sp>
          <p:nvSpPr>
            <p:cNvPr id="1102" name="Source"/>
            <p:cNvSpPr/>
            <p:nvPr/>
          </p:nvSpPr>
          <p:spPr>
            <a:xfrm>
              <a:off x="768153" y="792982"/>
              <a:ext cx="1118405" cy="1119572"/>
            </a:xfrm>
            <a:prstGeom prst="roundRect">
              <a:avLst>
                <a:gd name="adj" fmla="val 15016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103" name="Sink"/>
            <p:cNvSpPr/>
            <p:nvPr/>
          </p:nvSpPr>
          <p:spPr>
            <a:xfrm>
              <a:off x="8098561" y="780282"/>
              <a:ext cx="1119572" cy="1119572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Sink</a:t>
              </a:r>
            </a:p>
          </p:txBody>
        </p:sp>
        <p:sp>
          <p:nvSpPr>
            <p:cNvPr id="1104" name="Op"/>
            <p:cNvSpPr/>
            <p:nvPr/>
          </p:nvSpPr>
          <p:spPr>
            <a:xfrm>
              <a:off x="5738431" y="1907578"/>
              <a:ext cx="1119571" cy="111957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Op</a:t>
              </a:r>
            </a:p>
          </p:txBody>
        </p:sp>
        <p:sp>
          <p:nvSpPr>
            <p:cNvPr id="1105" name="Op"/>
            <p:cNvSpPr/>
            <p:nvPr/>
          </p:nvSpPr>
          <p:spPr>
            <a:xfrm>
              <a:off x="3378302" y="3034873"/>
              <a:ext cx="1119571" cy="111957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Op</a:t>
              </a:r>
            </a:p>
          </p:txBody>
        </p:sp>
        <p:cxnSp>
          <p:nvCxnSpPr>
            <p:cNvPr id="1106" name="Connection Line"/>
            <p:cNvCxnSpPr>
              <a:stCxn id="1104" idx="0"/>
              <a:endCxn id="1100" idx="0"/>
            </p:cNvCxnSpPr>
            <p:nvPr/>
          </p:nvCxnSpPr>
          <p:spPr>
            <a:xfrm flipH="1" flipV="1">
              <a:off x="3938087" y="1340067"/>
              <a:ext cx="2360130" cy="1127297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107" name="Connection Line"/>
            <p:cNvCxnSpPr>
              <a:stCxn id="1105" idx="0"/>
              <a:endCxn id="1110" idx="0"/>
            </p:cNvCxnSpPr>
            <p:nvPr/>
          </p:nvCxnSpPr>
          <p:spPr>
            <a:xfrm flipH="1">
              <a:off x="1327355" y="3594658"/>
              <a:ext cx="2610733" cy="1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108" name="Connection Line"/>
            <p:cNvCxnSpPr>
              <a:stCxn id="1103" idx="0"/>
              <a:endCxn id="1104" idx="0"/>
            </p:cNvCxnSpPr>
            <p:nvPr/>
          </p:nvCxnSpPr>
          <p:spPr>
            <a:xfrm flipH="1">
              <a:off x="6298216" y="1340067"/>
              <a:ext cx="2360131" cy="1127297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109" name="Connection Line"/>
            <p:cNvCxnSpPr>
              <a:stCxn id="1112" idx="0"/>
              <a:endCxn id="1104" idx="0"/>
            </p:cNvCxnSpPr>
            <p:nvPr/>
          </p:nvCxnSpPr>
          <p:spPr>
            <a:xfrm flipH="1" flipV="1">
              <a:off x="6298216" y="2467363"/>
              <a:ext cx="2360131" cy="1127296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110" name="Source"/>
            <p:cNvSpPr/>
            <p:nvPr/>
          </p:nvSpPr>
          <p:spPr>
            <a:xfrm>
              <a:off x="768153" y="3034873"/>
              <a:ext cx="1118405" cy="1119572"/>
            </a:xfrm>
            <a:prstGeom prst="roundRect">
              <a:avLst>
                <a:gd name="adj" fmla="val 15016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Source</a:t>
              </a:r>
            </a:p>
          </p:txBody>
        </p:sp>
        <p:sp>
          <p:nvSpPr>
            <p:cNvPr id="1111" name="@autonomous"/>
            <p:cNvSpPr/>
            <p:nvPr/>
          </p:nvSpPr>
          <p:spPr>
            <a:xfrm>
              <a:off x="1327355" y="2467363"/>
              <a:ext cx="1270001" cy="1270001"/>
            </a:xfrm>
            <a:prstGeom prst="lin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3500" tIns="63500" rIns="63500" bIns="63500" numCol="1" anchor="ctr">
              <a:spAutoFit/>
            </a:bodyPr>
            <a:lstStyle>
              <a:lvl1pPr>
                <a:defRPr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@autonomous</a:t>
              </a:r>
            </a:p>
          </p:txBody>
        </p:sp>
        <p:sp>
          <p:nvSpPr>
            <p:cNvPr id="1112" name="Op"/>
            <p:cNvSpPr/>
            <p:nvPr/>
          </p:nvSpPr>
          <p:spPr>
            <a:xfrm>
              <a:off x="8098561" y="3034873"/>
              <a:ext cx="1119572" cy="1119572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Op</a:t>
              </a:r>
            </a:p>
          </p:txBody>
        </p:sp>
        <p:sp>
          <p:nvSpPr>
            <p:cNvPr id="1113" name="Sink"/>
            <p:cNvSpPr/>
            <p:nvPr/>
          </p:nvSpPr>
          <p:spPr>
            <a:xfrm>
              <a:off x="10730955" y="3039848"/>
              <a:ext cx="1119571" cy="1119572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Sink</a:t>
              </a:r>
            </a:p>
          </p:txBody>
        </p:sp>
        <p:cxnSp>
          <p:nvCxnSpPr>
            <p:cNvPr id="1114" name="Connection Line"/>
            <p:cNvCxnSpPr>
              <a:stCxn id="1113" idx="0"/>
              <a:endCxn id="1112" idx="0"/>
            </p:cNvCxnSpPr>
            <p:nvPr/>
          </p:nvCxnSpPr>
          <p:spPr>
            <a:xfrm flipH="1" flipV="1">
              <a:off x="8658346" y="3594658"/>
              <a:ext cx="2632395" cy="4976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115" name="@autonomous"/>
            <p:cNvSpPr/>
            <p:nvPr/>
          </p:nvSpPr>
          <p:spPr>
            <a:xfrm>
              <a:off x="8658346" y="2467363"/>
              <a:ext cx="1270001" cy="1270001"/>
            </a:xfrm>
            <a:prstGeom prst="line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3500" tIns="63500" rIns="63500" bIns="63500" numCol="1" anchor="ctr">
              <a:spAutoFit/>
            </a:bodyPr>
            <a:lstStyle>
              <a:lvl1pPr>
                <a:defRPr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@autonomous</a:t>
              </a:r>
            </a:p>
          </p:txBody>
        </p:sp>
        <p:sp>
          <p:nvSpPr>
            <p:cNvPr id="1116" name="@consistent"/>
            <p:cNvSpPr/>
            <p:nvPr/>
          </p:nvSpPr>
          <p:spPr>
            <a:xfrm>
              <a:off x="1327354" y="292100"/>
              <a:ext cx="1270001" cy="1270001"/>
            </a:xfrm>
            <a:prstGeom prst="line">
              <a:avLst/>
            </a:prstGeom>
            <a:solidFill>
              <a:schemeClr val="accent3">
                <a:hueOff val="-274225"/>
                <a:satOff val="26768"/>
                <a:lumOff val="1136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3500" tIns="63500" rIns="63500" bIns="63500" numCol="1" anchor="ctr">
              <a:spAutoFit/>
            </a:bodyPr>
            <a:lstStyle>
              <a:lvl1pPr>
                <a:defRPr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@consistent</a:t>
              </a:r>
            </a:p>
          </p:txBody>
        </p:sp>
      </p:grpSp>
      <p:grpSp>
        <p:nvGrpSpPr>
          <p:cNvPr id="1131" name="Group"/>
          <p:cNvGrpSpPr/>
          <p:nvPr/>
        </p:nvGrpSpPr>
        <p:grpSpPr>
          <a:xfrm>
            <a:off x="1939306" y="6004873"/>
            <a:ext cx="8449980" cy="3374162"/>
            <a:chOff x="768152" y="0"/>
            <a:chExt cx="8449978" cy="3374161"/>
          </a:xfrm>
        </p:grpSpPr>
        <p:sp>
          <p:nvSpPr>
            <p:cNvPr id="1118" name="Op"/>
            <p:cNvSpPr/>
            <p:nvPr/>
          </p:nvSpPr>
          <p:spPr>
            <a:xfrm>
              <a:off x="3378301" y="0"/>
              <a:ext cx="1119572" cy="111957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Op</a:t>
              </a:r>
            </a:p>
          </p:txBody>
        </p:sp>
        <p:cxnSp>
          <p:nvCxnSpPr>
            <p:cNvPr id="1119" name="Connection Line"/>
            <p:cNvCxnSpPr>
              <a:stCxn id="1130" idx="0"/>
              <a:endCxn id="1118" idx="0"/>
            </p:cNvCxnSpPr>
            <p:nvPr/>
          </p:nvCxnSpPr>
          <p:spPr>
            <a:xfrm flipV="1">
              <a:off x="1327354" y="559785"/>
              <a:ext cx="2610733" cy="1132271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</p:cxnSp>
        <p:sp>
          <p:nvSpPr>
            <p:cNvPr id="1120" name="Sink"/>
            <p:cNvSpPr/>
            <p:nvPr/>
          </p:nvSpPr>
          <p:spPr>
            <a:xfrm>
              <a:off x="8098561" y="0"/>
              <a:ext cx="1119571" cy="1119571"/>
            </a:xfrm>
            <a:prstGeom prst="roundRect">
              <a:avLst>
                <a:gd name="adj" fmla="val 15000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Sink</a:t>
              </a:r>
            </a:p>
          </p:txBody>
        </p:sp>
        <p:sp>
          <p:nvSpPr>
            <p:cNvPr id="1121" name="Op"/>
            <p:cNvSpPr/>
            <p:nvPr/>
          </p:nvSpPr>
          <p:spPr>
            <a:xfrm>
              <a:off x="5738431" y="1127295"/>
              <a:ext cx="1119572" cy="1119572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Op</a:t>
              </a:r>
            </a:p>
          </p:txBody>
        </p:sp>
        <p:sp>
          <p:nvSpPr>
            <p:cNvPr id="1122" name="Op"/>
            <p:cNvSpPr/>
            <p:nvPr/>
          </p:nvSpPr>
          <p:spPr>
            <a:xfrm>
              <a:off x="3378301" y="2254591"/>
              <a:ext cx="1119572" cy="1119571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Op</a:t>
              </a:r>
            </a:p>
          </p:txBody>
        </p:sp>
        <p:sp>
          <p:nvSpPr>
            <p:cNvPr id="1123" name="Sink"/>
            <p:cNvSpPr/>
            <p:nvPr/>
          </p:nvSpPr>
          <p:spPr>
            <a:xfrm>
              <a:off x="8098561" y="2254591"/>
              <a:ext cx="1119571" cy="1119571"/>
            </a:xfrm>
            <a:prstGeom prst="roundRect">
              <a:avLst>
                <a:gd name="adj" fmla="val 15000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Sink</a:t>
              </a:r>
            </a:p>
          </p:txBody>
        </p:sp>
        <p:cxnSp>
          <p:nvCxnSpPr>
            <p:cNvPr id="1124" name="Connection Line"/>
            <p:cNvCxnSpPr>
              <a:stCxn id="1121" idx="0"/>
              <a:endCxn id="1118" idx="0"/>
            </p:cNvCxnSpPr>
            <p:nvPr/>
          </p:nvCxnSpPr>
          <p:spPr>
            <a:xfrm flipH="1" flipV="1">
              <a:off x="3938086" y="559785"/>
              <a:ext cx="2360131" cy="1127296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125" name="Connection Line"/>
            <p:cNvCxnSpPr>
              <a:stCxn id="1121" idx="0"/>
              <a:endCxn id="1122" idx="0"/>
            </p:cNvCxnSpPr>
            <p:nvPr/>
          </p:nvCxnSpPr>
          <p:spPr>
            <a:xfrm flipH="1">
              <a:off x="3938086" y="1687080"/>
              <a:ext cx="2360131" cy="1127297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126" name="Connection Line"/>
            <p:cNvCxnSpPr>
              <a:stCxn id="1122" idx="0"/>
              <a:endCxn id="1130" idx="0"/>
            </p:cNvCxnSpPr>
            <p:nvPr/>
          </p:nvCxnSpPr>
          <p:spPr>
            <a:xfrm flipH="1" flipV="1">
              <a:off x="1327354" y="1692055"/>
              <a:ext cx="2610733" cy="1122322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127" name="Connection Line"/>
            <p:cNvCxnSpPr>
              <a:stCxn id="1120" idx="0"/>
              <a:endCxn id="1121" idx="0"/>
            </p:cNvCxnSpPr>
            <p:nvPr/>
          </p:nvCxnSpPr>
          <p:spPr>
            <a:xfrm flipH="1">
              <a:off x="6298216" y="559785"/>
              <a:ext cx="2360131" cy="1127296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1128" name="Connection Line"/>
            <p:cNvCxnSpPr>
              <a:stCxn id="1123" idx="0"/>
              <a:endCxn id="1121" idx="0"/>
            </p:cNvCxnSpPr>
            <p:nvPr/>
          </p:nvCxnSpPr>
          <p:spPr>
            <a:xfrm flipH="1" flipV="1">
              <a:off x="6298216" y="1687080"/>
              <a:ext cx="2360131" cy="1127297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129" name="@consistent"/>
            <p:cNvSpPr/>
            <p:nvPr/>
          </p:nvSpPr>
          <p:spPr>
            <a:xfrm>
              <a:off x="1327354" y="566135"/>
              <a:ext cx="1270001" cy="1270001"/>
            </a:xfrm>
            <a:prstGeom prst="line">
              <a:avLst/>
            </a:prstGeom>
            <a:solidFill>
              <a:schemeClr val="accent3">
                <a:hueOff val="-274225"/>
                <a:satOff val="26768"/>
                <a:lumOff val="1136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3500" tIns="63500" rIns="63500" bIns="63500" numCol="1" anchor="ctr">
              <a:spAutoFit/>
            </a:bodyPr>
            <a:lstStyle>
              <a:lvl1pPr>
                <a:defRPr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@consistent</a:t>
              </a:r>
            </a:p>
          </p:txBody>
        </p:sp>
        <p:sp>
          <p:nvSpPr>
            <p:cNvPr id="1130" name="Source"/>
            <p:cNvSpPr/>
            <p:nvPr/>
          </p:nvSpPr>
          <p:spPr>
            <a:xfrm>
              <a:off x="768152" y="1132270"/>
              <a:ext cx="1118405" cy="1119571"/>
            </a:xfrm>
            <a:prstGeom prst="roundRect">
              <a:avLst>
                <a:gd name="adj" fmla="val 15016"/>
              </a:avLst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26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Source</a:t>
              </a:r>
            </a:p>
          </p:txBody>
        </p:sp>
      </p:grpSp>
      <p:cxnSp>
        <p:nvCxnSpPr>
          <p:cNvPr id="1132" name="Connection Line"/>
          <p:cNvCxnSpPr>
            <a:stCxn id="1137" idx="0"/>
            <a:endCxn id="1138" idx="0"/>
          </p:cNvCxnSpPr>
          <p:nvPr/>
        </p:nvCxnSpPr>
        <p:spPr>
          <a:xfrm flipH="1">
            <a:off x="15832409" y="7685603"/>
            <a:ext cx="2360130" cy="1127297"/>
          </a:xfrm>
          <a:prstGeom prst="straightConnector1">
            <a:avLst/>
          </a:prstGeom>
          <a:ln w="127000">
            <a:solidFill>
              <a:schemeClr val="accent5">
                <a:hueOff val="-152896"/>
                <a:lumOff val="12368"/>
              </a:schemeClr>
            </a:solidFill>
            <a:miter lim="400000"/>
            <a:headEnd type="triangle"/>
          </a:ln>
        </p:spPr>
      </p:cxnSp>
      <p:sp>
        <p:nvSpPr>
          <p:cNvPr id="1133" name="Op"/>
          <p:cNvSpPr/>
          <p:nvPr/>
        </p:nvSpPr>
        <p:spPr>
          <a:xfrm>
            <a:off x="15272624" y="5998523"/>
            <a:ext cx="1119571" cy="1119571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Op</a:t>
            </a:r>
          </a:p>
        </p:txBody>
      </p:sp>
      <p:cxnSp>
        <p:nvCxnSpPr>
          <p:cNvPr id="1134" name="Connection Line"/>
          <p:cNvCxnSpPr>
            <a:stCxn id="1135" idx="0"/>
            <a:endCxn id="1133" idx="0"/>
          </p:cNvCxnSpPr>
          <p:nvPr/>
        </p:nvCxnSpPr>
        <p:spPr>
          <a:xfrm flipV="1">
            <a:off x="13221677" y="6558308"/>
            <a:ext cx="2610733" cy="12701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</p:cxnSp>
      <p:sp>
        <p:nvSpPr>
          <p:cNvPr id="1135" name="Source"/>
          <p:cNvSpPr/>
          <p:nvPr/>
        </p:nvSpPr>
        <p:spPr>
          <a:xfrm>
            <a:off x="12662475" y="6011223"/>
            <a:ext cx="1118405" cy="1119571"/>
          </a:xfrm>
          <a:prstGeom prst="roundRect">
            <a:avLst>
              <a:gd name="adj" fmla="val 15016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Source</a:t>
            </a:r>
          </a:p>
        </p:txBody>
      </p:sp>
      <p:sp>
        <p:nvSpPr>
          <p:cNvPr id="1136" name="Sink"/>
          <p:cNvSpPr/>
          <p:nvPr/>
        </p:nvSpPr>
        <p:spPr>
          <a:xfrm>
            <a:off x="19992883" y="5998523"/>
            <a:ext cx="1119572" cy="1119571"/>
          </a:xfrm>
          <a:prstGeom prst="roundRect">
            <a:avLst>
              <a:gd name="adj" fmla="val 15000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Sink</a:t>
            </a:r>
          </a:p>
        </p:txBody>
      </p:sp>
      <p:sp>
        <p:nvSpPr>
          <p:cNvPr id="1137" name="Op"/>
          <p:cNvSpPr/>
          <p:nvPr/>
        </p:nvSpPr>
        <p:spPr>
          <a:xfrm>
            <a:off x="17632753" y="7125818"/>
            <a:ext cx="1119571" cy="1119572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Op</a:t>
            </a:r>
          </a:p>
        </p:txBody>
      </p:sp>
      <p:sp>
        <p:nvSpPr>
          <p:cNvPr id="1138" name="Op"/>
          <p:cNvSpPr/>
          <p:nvPr/>
        </p:nvSpPr>
        <p:spPr>
          <a:xfrm>
            <a:off x="15272624" y="8253114"/>
            <a:ext cx="1119571" cy="1119571"/>
          </a:xfrm>
          <a:prstGeom prst="ellipse">
            <a:avLst/>
          </a:prstGeom>
          <a:solidFill>
            <a:schemeClr val="accent5">
              <a:hueOff val="-152896"/>
              <a:lumOff val="12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Op</a:t>
            </a:r>
          </a:p>
        </p:txBody>
      </p:sp>
      <p:cxnSp>
        <p:nvCxnSpPr>
          <p:cNvPr id="1139" name="Connection Line"/>
          <p:cNvCxnSpPr>
            <a:stCxn id="1137" idx="0"/>
            <a:endCxn id="1133" idx="0"/>
          </p:cNvCxnSpPr>
          <p:nvPr/>
        </p:nvCxnSpPr>
        <p:spPr>
          <a:xfrm flipH="1" flipV="1">
            <a:off x="15832409" y="6558308"/>
            <a:ext cx="2360130" cy="1127296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cxnSp>
        <p:nvCxnSpPr>
          <p:cNvPr id="1140" name="Connection Line"/>
          <p:cNvCxnSpPr>
            <a:stCxn id="1138" idx="0"/>
            <a:endCxn id="1143" idx="0"/>
          </p:cNvCxnSpPr>
          <p:nvPr/>
        </p:nvCxnSpPr>
        <p:spPr>
          <a:xfrm flipH="1">
            <a:off x="13221677" y="8812899"/>
            <a:ext cx="2610733" cy="1"/>
          </a:xfrm>
          <a:prstGeom prst="straightConnector1">
            <a:avLst/>
          </a:prstGeom>
          <a:ln w="127000">
            <a:solidFill>
              <a:schemeClr val="accent5">
                <a:hueOff val="-152896"/>
                <a:lumOff val="12368"/>
              </a:schemeClr>
            </a:solidFill>
            <a:miter lim="400000"/>
            <a:headEnd type="triangle"/>
          </a:ln>
        </p:spPr>
      </p:cxnSp>
      <p:cxnSp>
        <p:nvCxnSpPr>
          <p:cNvPr id="1141" name="Connection Line"/>
          <p:cNvCxnSpPr>
            <a:stCxn id="1136" idx="0"/>
            <a:endCxn id="1137" idx="0"/>
          </p:cNvCxnSpPr>
          <p:nvPr/>
        </p:nvCxnSpPr>
        <p:spPr>
          <a:xfrm flipH="1">
            <a:off x="18192538" y="6558308"/>
            <a:ext cx="2360131" cy="1127296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cxnSp>
        <p:nvCxnSpPr>
          <p:cNvPr id="1142" name="Connection Line"/>
          <p:cNvCxnSpPr>
            <a:stCxn id="1165" idx="0"/>
            <a:endCxn id="1137" idx="0"/>
          </p:cNvCxnSpPr>
          <p:nvPr/>
        </p:nvCxnSpPr>
        <p:spPr>
          <a:xfrm flipH="1" flipV="1">
            <a:off x="18192538" y="7685603"/>
            <a:ext cx="2366481" cy="1125922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sp>
        <p:nvSpPr>
          <p:cNvPr id="1143" name="Source"/>
          <p:cNvSpPr/>
          <p:nvPr/>
        </p:nvSpPr>
        <p:spPr>
          <a:xfrm>
            <a:off x="12662475" y="8253114"/>
            <a:ext cx="1118405" cy="1119571"/>
          </a:xfrm>
          <a:prstGeom prst="roundRect">
            <a:avLst>
              <a:gd name="adj" fmla="val 15016"/>
            </a:avLst>
          </a:prstGeom>
          <a:solidFill>
            <a:schemeClr val="accent5">
              <a:hueOff val="-152896"/>
              <a:lumOff val="12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Source</a:t>
            </a:r>
          </a:p>
        </p:txBody>
      </p:sp>
      <p:sp>
        <p:nvSpPr>
          <p:cNvPr id="1144" name="IBM Streams - Consistent Reg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IBM Streams - Consistent Regions</a:t>
            </a:r>
          </a:p>
        </p:txBody>
      </p:sp>
      <p:sp>
        <p:nvSpPr>
          <p:cNvPr id="1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6" name="Op"/>
          <p:cNvSpPr/>
          <p:nvPr/>
        </p:nvSpPr>
        <p:spPr>
          <a:xfrm>
            <a:off x="4549455" y="6004873"/>
            <a:ext cx="1119572" cy="1119571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Op</a:t>
            </a:r>
          </a:p>
        </p:txBody>
      </p:sp>
      <p:cxnSp>
        <p:nvCxnSpPr>
          <p:cNvPr id="1147" name="Connection Line"/>
          <p:cNvCxnSpPr>
            <a:stCxn id="1159" idx="0"/>
            <a:endCxn id="1146" idx="0"/>
          </p:cNvCxnSpPr>
          <p:nvPr/>
        </p:nvCxnSpPr>
        <p:spPr>
          <a:xfrm flipV="1">
            <a:off x="2498508" y="6564658"/>
            <a:ext cx="2610733" cy="1132271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</p:cxnSp>
      <p:sp>
        <p:nvSpPr>
          <p:cNvPr id="1148" name="Sink"/>
          <p:cNvSpPr/>
          <p:nvPr/>
        </p:nvSpPr>
        <p:spPr>
          <a:xfrm>
            <a:off x="9269714" y="6004873"/>
            <a:ext cx="1119572" cy="1119571"/>
          </a:xfrm>
          <a:prstGeom prst="roundRect">
            <a:avLst>
              <a:gd name="adj" fmla="val 15000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Sink</a:t>
            </a:r>
          </a:p>
        </p:txBody>
      </p:sp>
      <p:sp>
        <p:nvSpPr>
          <p:cNvPr id="1149" name="Op"/>
          <p:cNvSpPr/>
          <p:nvPr/>
        </p:nvSpPr>
        <p:spPr>
          <a:xfrm>
            <a:off x="6909585" y="7132168"/>
            <a:ext cx="1119571" cy="1119572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Op</a:t>
            </a:r>
          </a:p>
        </p:txBody>
      </p:sp>
      <p:sp>
        <p:nvSpPr>
          <p:cNvPr id="1150" name="Op"/>
          <p:cNvSpPr/>
          <p:nvPr/>
        </p:nvSpPr>
        <p:spPr>
          <a:xfrm>
            <a:off x="4549455" y="8259464"/>
            <a:ext cx="1119572" cy="1119571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Op</a:t>
            </a:r>
          </a:p>
        </p:txBody>
      </p:sp>
      <p:sp>
        <p:nvSpPr>
          <p:cNvPr id="1151" name="Sink"/>
          <p:cNvSpPr/>
          <p:nvPr/>
        </p:nvSpPr>
        <p:spPr>
          <a:xfrm>
            <a:off x="9269714" y="8259464"/>
            <a:ext cx="1119572" cy="1119571"/>
          </a:xfrm>
          <a:prstGeom prst="roundRect">
            <a:avLst>
              <a:gd name="adj" fmla="val 15000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Sink</a:t>
            </a:r>
          </a:p>
        </p:txBody>
      </p:sp>
      <p:cxnSp>
        <p:nvCxnSpPr>
          <p:cNvPr id="1152" name="Connection Line"/>
          <p:cNvCxnSpPr>
            <a:stCxn id="1149" idx="0"/>
            <a:endCxn id="1146" idx="0"/>
          </p:cNvCxnSpPr>
          <p:nvPr/>
        </p:nvCxnSpPr>
        <p:spPr>
          <a:xfrm flipH="1" flipV="1">
            <a:off x="5109240" y="6564658"/>
            <a:ext cx="2360131" cy="1127296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cxnSp>
        <p:nvCxnSpPr>
          <p:cNvPr id="1153" name="Connection Line"/>
          <p:cNvCxnSpPr>
            <a:stCxn id="1149" idx="0"/>
            <a:endCxn id="1150" idx="0"/>
          </p:cNvCxnSpPr>
          <p:nvPr/>
        </p:nvCxnSpPr>
        <p:spPr>
          <a:xfrm flipH="1">
            <a:off x="5109240" y="7691953"/>
            <a:ext cx="2360131" cy="1127297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cxnSp>
        <p:nvCxnSpPr>
          <p:cNvPr id="1154" name="Connection Line"/>
          <p:cNvCxnSpPr>
            <a:stCxn id="1150" idx="0"/>
            <a:endCxn id="1159" idx="0"/>
          </p:cNvCxnSpPr>
          <p:nvPr/>
        </p:nvCxnSpPr>
        <p:spPr>
          <a:xfrm flipH="1" flipV="1">
            <a:off x="2498508" y="7696928"/>
            <a:ext cx="2610733" cy="1122322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cxnSp>
        <p:nvCxnSpPr>
          <p:cNvPr id="1155" name="Connection Line"/>
          <p:cNvCxnSpPr>
            <a:stCxn id="1148" idx="0"/>
            <a:endCxn id="1149" idx="0"/>
          </p:cNvCxnSpPr>
          <p:nvPr/>
        </p:nvCxnSpPr>
        <p:spPr>
          <a:xfrm flipH="1">
            <a:off x="7469370" y="6564658"/>
            <a:ext cx="2360131" cy="1127296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cxnSp>
        <p:nvCxnSpPr>
          <p:cNvPr id="1156" name="Connection Line"/>
          <p:cNvCxnSpPr>
            <a:stCxn id="1151" idx="0"/>
            <a:endCxn id="1149" idx="0"/>
          </p:cNvCxnSpPr>
          <p:nvPr/>
        </p:nvCxnSpPr>
        <p:spPr>
          <a:xfrm flipH="1" flipV="1">
            <a:off x="7469370" y="7691953"/>
            <a:ext cx="2360131" cy="1127297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sp>
        <p:nvSpPr>
          <p:cNvPr id="1157" name="Snapshots only occur inside consistent regions…"/>
          <p:cNvSpPr txBox="1"/>
          <p:nvPr/>
        </p:nvSpPr>
        <p:spPr>
          <a:xfrm>
            <a:off x="634238" y="2680446"/>
            <a:ext cx="10082277" cy="2376753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 algn="l">
              <a:defRPr b="0"/>
            </a:pPr>
            <a:r>
              <a:t>Snapshots only occur inside </a:t>
            </a:r>
            <a:r>
              <a:rPr b="1"/>
              <a:t>consistent regions</a:t>
            </a:r>
          </a:p>
          <a:p>
            <a:pPr algn="l">
              <a:defRPr b="0"/>
            </a:pPr>
            <a:r>
              <a:t>Consistent regions are formed by </a:t>
            </a:r>
            <a:r>
              <a:rPr b="1"/>
              <a:t>annotating</a:t>
            </a:r>
            <a:r>
              <a:t> operators:</a:t>
            </a:r>
          </a:p>
          <a:p>
            <a:pPr algn="l">
              <a:defRPr b="0"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@consistent</a:t>
            </a:r>
            <a:r>
              <a:t> starts a consistent region</a:t>
            </a:r>
          </a:p>
          <a:p>
            <a:pPr algn="l">
              <a:defRPr b="0"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@autonomous</a:t>
            </a:r>
            <a:r>
              <a:t> ends a consistent region</a:t>
            </a:r>
          </a:p>
        </p:txBody>
      </p:sp>
      <p:sp>
        <p:nvSpPr>
          <p:cNvPr id="1158" name="Data ports and control ports"/>
          <p:cNvSpPr txBox="1"/>
          <p:nvPr/>
        </p:nvSpPr>
        <p:spPr>
          <a:xfrm>
            <a:off x="4623166" y="15913364"/>
            <a:ext cx="525818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 ports and control ports</a:t>
            </a:r>
          </a:p>
        </p:txBody>
      </p:sp>
      <p:sp>
        <p:nvSpPr>
          <p:cNvPr id="1159" name="Source"/>
          <p:cNvSpPr/>
          <p:nvPr/>
        </p:nvSpPr>
        <p:spPr>
          <a:xfrm>
            <a:off x="1939306" y="7137143"/>
            <a:ext cx="1118405" cy="1119571"/>
          </a:xfrm>
          <a:prstGeom prst="roundRect">
            <a:avLst>
              <a:gd name="adj" fmla="val 15016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Source</a:t>
            </a:r>
          </a:p>
        </p:txBody>
      </p:sp>
      <p:grpSp>
        <p:nvGrpSpPr>
          <p:cNvPr id="1162" name="Group"/>
          <p:cNvGrpSpPr/>
          <p:nvPr/>
        </p:nvGrpSpPr>
        <p:grpSpPr>
          <a:xfrm>
            <a:off x="10636555" y="9385181"/>
            <a:ext cx="2061693" cy="2610867"/>
            <a:chOff x="2070671" y="0"/>
            <a:chExt cx="2061691" cy="2610866"/>
          </a:xfrm>
        </p:grpSpPr>
        <p:sp>
          <p:nvSpPr>
            <p:cNvPr id="1160" name="Autonomous sources…"/>
            <p:cNvSpPr/>
            <p:nvPr/>
          </p:nvSpPr>
          <p:spPr>
            <a:xfrm>
              <a:off x="2070671" y="1340866"/>
              <a:ext cx="1270001" cy="1270001"/>
            </a:xfrm>
            <a:prstGeom prst="lin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0" tIns="254000" rIns="254000" bIns="254000" numCol="1" anchor="ctr">
              <a:spAutoFit/>
            </a:bodyPr>
            <a:lstStyle/>
            <a:p>
              <a:pPr>
                <a:defRPr b="0"/>
              </a:pPr>
              <a:r>
                <a:t>Autonomous sources</a:t>
              </a:r>
            </a:p>
            <a:p>
              <a:pPr>
                <a:defRPr b="0"/>
              </a:pPr>
              <a:r>
                <a:t>do not replay tuples</a:t>
              </a:r>
            </a:p>
          </p:txBody>
        </p:sp>
        <p:sp>
          <p:nvSpPr>
            <p:cNvPr id="1161" name="Line"/>
            <p:cNvSpPr/>
            <p:nvPr/>
          </p:nvSpPr>
          <p:spPr>
            <a:xfrm flipV="1">
              <a:off x="3506343" y="0"/>
              <a:ext cx="626020" cy="6260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163" name="Sink"/>
          <p:cNvSpPr/>
          <p:nvPr/>
        </p:nvSpPr>
        <p:spPr>
          <a:xfrm>
            <a:off x="22623840" y="8264438"/>
            <a:ext cx="1119572" cy="1119572"/>
          </a:xfrm>
          <a:prstGeom prst="roundRect">
            <a:avLst>
              <a:gd name="adj" fmla="val 15000"/>
            </a:avLst>
          </a:prstGeom>
          <a:solidFill>
            <a:schemeClr val="accent5">
              <a:hueOff val="-152896"/>
              <a:lumOff val="12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Sink</a:t>
            </a:r>
          </a:p>
        </p:txBody>
      </p:sp>
      <p:cxnSp>
        <p:nvCxnSpPr>
          <p:cNvPr id="1164" name="Connection Line"/>
          <p:cNvCxnSpPr>
            <a:stCxn id="1163" idx="0"/>
            <a:endCxn id="1165" idx="0"/>
          </p:cNvCxnSpPr>
          <p:nvPr/>
        </p:nvCxnSpPr>
        <p:spPr>
          <a:xfrm flipH="1" flipV="1">
            <a:off x="20559018" y="8811524"/>
            <a:ext cx="2624609" cy="12701"/>
          </a:xfrm>
          <a:prstGeom prst="straightConnector1">
            <a:avLst/>
          </a:prstGeom>
          <a:ln w="127000">
            <a:solidFill>
              <a:schemeClr val="accent5">
                <a:hueOff val="-152896"/>
                <a:lumOff val="12368"/>
              </a:schemeClr>
            </a:solidFill>
            <a:miter lim="400000"/>
            <a:headEnd type="triangle"/>
          </a:ln>
        </p:spPr>
      </p:cxnSp>
      <p:sp>
        <p:nvSpPr>
          <p:cNvPr id="1165" name="Op"/>
          <p:cNvSpPr/>
          <p:nvPr/>
        </p:nvSpPr>
        <p:spPr>
          <a:xfrm>
            <a:off x="19999233" y="8251738"/>
            <a:ext cx="1119572" cy="1119572"/>
          </a:xfrm>
          <a:prstGeom prst="ellipse">
            <a:avLst/>
          </a:prstGeom>
          <a:solidFill>
            <a:schemeClr val="accent5">
              <a:hueOff val="-152896"/>
              <a:lumOff val="12368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Op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13761738" y="9385181"/>
            <a:ext cx="2877948" cy="2046733"/>
            <a:chOff x="0" y="0"/>
            <a:chExt cx="2877947" cy="2046731"/>
          </a:xfrm>
        </p:grpSpPr>
        <p:sp>
          <p:nvSpPr>
            <p:cNvPr id="1166" name="At-most-once…"/>
            <p:cNvSpPr txBox="1"/>
            <p:nvPr/>
          </p:nvSpPr>
          <p:spPr>
            <a:xfrm>
              <a:off x="-1" y="634999"/>
              <a:ext cx="2877948" cy="1411733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0" tIns="254000" rIns="254000" bIns="254000" numCol="1" anchor="ctr">
              <a:spAutoFit/>
            </a:bodyPr>
            <a:lstStyle/>
            <a:p>
              <a:pPr>
                <a:defRPr b="0"/>
              </a:pPr>
              <a:r>
                <a:t>At-most-once</a:t>
              </a:r>
            </a:p>
            <a:p>
              <a:pPr>
                <a:defRPr b="0"/>
              </a:pPr>
              <a:r>
                <a:t>processing</a:t>
              </a:r>
            </a:p>
          </p:txBody>
        </p:sp>
        <p:sp>
          <p:nvSpPr>
            <p:cNvPr id="1167" name="Line"/>
            <p:cNvSpPr/>
            <p:nvPr/>
          </p:nvSpPr>
          <p:spPr>
            <a:xfrm flipV="1">
              <a:off x="1435671" y="0"/>
              <a:ext cx="626021" cy="6260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171" name="Group"/>
          <p:cNvGrpSpPr/>
          <p:nvPr/>
        </p:nvGrpSpPr>
        <p:grpSpPr>
          <a:xfrm>
            <a:off x="19138651" y="9385181"/>
            <a:ext cx="2828037" cy="2046733"/>
            <a:chOff x="0" y="0"/>
            <a:chExt cx="2828035" cy="2046731"/>
          </a:xfrm>
        </p:grpSpPr>
        <p:sp>
          <p:nvSpPr>
            <p:cNvPr id="1169" name="At-least-once…"/>
            <p:cNvSpPr txBox="1"/>
            <p:nvPr/>
          </p:nvSpPr>
          <p:spPr>
            <a:xfrm>
              <a:off x="-1" y="634999"/>
              <a:ext cx="2828037" cy="1411733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0" tIns="254000" rIns="254000" bIns="254000" numCol="1" anchor="ctr">
              <a:spAutoFit/>
            </a:bodyPr>
            <a:lstStyle/>
            <a:p>
              <a:pPr>
                <a:defRPr b="0"/>
              </a:pPr>
              <a:r>
                <a:t>At-least-once</a:t>
              </a:r>
            </a:p>
            <a:p>
              <a:pPr>
                <a:defRPr b="0"/>
              </a:pPr>
              <a:r>
                <a:t>processing</a:t>
              </a:r>
            </a:p>
          </p:txBody>
        </p:sp>
        <p:sp>
          <p:nvSpPr>
            <p:cNvPr id="1170" name="Line"/>
            <p:cNvSpPr/>
            <p:nvPr/>
          </p:nvSpPr>
          <p:spPr>
            <a:xfrm flipV="1">
              <a:off x="779016" y="0"/>
              <a:ext cx="626021" cy="6260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174" name="Group"/>
          <p:cNvGrpSpPr/>
          <p:nvPr/>
        </p:nvGrpSpPr>
        <p:grpSpPr>
          <a:xfrm>
            <a:off x="11610009" y="3645466"/>
            <a:ext cx="3795016" cy="2393062"/>
            <a:chOff x="0" y="0"/>
            <a:chExt cx="3795014" cy="2393061"/>
          </a:xfrm>
        </p:grpSpPr>
        <p:sp>
          <p:nvSpPr>
            <p:cNvPr id="1172" name="Line"/>
            <p:cNvSpPr/>
            <p:nvPr/>
          </p:nvSpPr>
          <p:spPr>
            <a:xfrm flipV="1">
              <a:off x="2160708" y="1420712"/>
              <a:ext cx="972349" cy="972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3" name="Consistent sources…"/>
            <p:cNvSpPr txBox="1"/>
            <p:nvPr/>
          </p:nvSpPr>
          <p:spPr>
            <a:xfrm>
              <a:off x="0" y="-1"/>
              <a:ext cx="3795015" cy="1411734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0" tIns="254000" rIns="254000" bIns="254000" numCol="1" anchor="ctr">
              <a:spAutoFit/>
            </a:bodyPr>
            <a:lstStyle/>
            <a:p>
              <a:pPr>
                <a:defRPr b="0"/>
              </a:pPr>
              <a:r>
                <a:t>Consistent sources</a:t>
              </a:r>
            </a:p>
            <a:p>
              <a:pPr>
                <a:defRPr b="0"/>
              </a:pPr>
              <a:r>
                <a:t>replay tuples</a:t>
              </a:r>
            </a:p>
          </p:txBody>
        </p:sp>
      </p:grpSp>
      <p:grpSp>
        <p:nvGrpSpPr>
          <p:cNvPr id="1177" name="Group"/>
          <p:cNvGrpSpPr/>
          <p:nvPr/>
        </p:nvGrpSpPr>
        <p:grpSpPr>
          <a:xfrm>
            <a:off x="15841389" y="4346797"/>
            <a:ext cx="2783777" cy="1649096"/>
            <a:chOff x="0" y="705866"/>
            <a:chExt cx="2783775" cy="1649095"/>
          </a:xfrm>
        </p:grpSpPr>
        <p:sp>
          <p:nvSpPr>
            <p:cNvPr id="1175" name="Group"/>
            <p:cNvSpPr/>
            <p:nvPr/>
          </p:nvSpPr>
          <p:spPr>
            <a:xfrm>
              <a:off x="1513775" y="705866"/>
              <a:ext cx="1270001" cy="1270001"/>
            </a:xfrm>
            <a:prstGeom prst="lin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4000" tIns="254000" rIns="254000" bIns="254000" numCol="1" anchor="ctr">
              <a:spAutoFit/>
            </a:bodyPr>
            <a:lstStyle/>
            <a:p>
              <a:pPr>
                <a:defRPr b="0"/>
              </a:pPr>
              <a:r>
                <a:t>Exactly-once</a:t>
              </a:r>
            </a:p>
            <a:p>
              <a:pPr>
                <a:defRPr b="0"/>
              </a:pPr>
              <a:r>
                <a:t>processing</a:t>
              </a:r>
            </a:p>
          </p:txBody>
        </p:sp>
        <p:sp>
          <p:nvSpPr>
            <p:cNvPr id="1176" name="Line"/>
            <p:cNvSpPr/>
            <p:nvPr/>
          </p:nvSpPr>
          <p:spPr>
            <a:xfrm flipV="1">
              <a:off x="-1" y="1413073"/>
              <a:ext cx="941889" cy="9418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4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4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4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9" dur="4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" dur="4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7" dur="4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1" dur="4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"/>
                            </p:stCondLst>
                            <p:childTnLst>
                              <p:par>
                                <p:cTn id="53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5" dur="4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9" dur="4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3" dur="4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7" dur="4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400"/>
                            </p:stCondLst>
                            <p:childTnLst>
                              <p:par>
                                <p:cTn id="69" presetClass="entr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1" dur="4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0" dur="4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"/>
                            </p:stCondLst>
                            <p:childTnLst>
                              <p:par>
                                <p:cTn id="82" presetClass="entr" nodeType="afterEffect" presetSubtype="8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4" dur="4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"/>
                            </p:stCondLst>
                            <p:childTnLst>
                              <p:par>
                                <p:cTn id="86" presetClass="entr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8" dur="4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00"/>
                            </p:stCondLst>
                            <p:childTnLst>
                              <p:par>
                                <p:cTn id="90" presetClass="entr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2" dur="4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"/>
                            </p:stCondLst>
                            <p:childTnLst>
                              <p:par>
                                <p:cTn id="94" presetClass="entr" nodeType="after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6" dur="4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0" dur="4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00"/>
                            </p:stCondLst>
                            <p:childTnLst>
                              <p:par>
                                <p:cTn id="102" presetClass="entr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4" dur="4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800"/>
                            </p:stCondLst>
                            <p:childTnLst>
                              <p:par>
                                <p:cTn id="106" presetClass="entr" nodeType="after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8" dur="4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200"/>
                            </p:stCondLst>
                            <p:childTnLst>
                              <p:par>
                                <p:cTn id="110" presetClass="entr" nodeType="afterEffect" presetSubtype="8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2" dur="4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600"/>
                            </p:stCondLst>
                            <p:childTnLst>
                              <p:par>
                                <p:cTn id="114" presetClass="entr" nodeType="after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6" dur="4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Class="entr" nodeType="afterEffect" presetSubtype="8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0" dur="4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400"/>
                            </p:stCondLst>
                            <p:childTnLst>
                              <p:par>
                                <p:cTn id="122" presetClass="entr" nodeType="afterEffect" presetSubtype="8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4" dur="4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800"/>
                            </p:stCondLst>
                            <p:childTnLst>
                              <p:par>
                                <p:cTn id="126" presetClass="entr" nodeType="afterEffect" presetSubtype="8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8" dur="4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200"/>
                            </p:stCondLst>
                            <p:childTnLst>
                              <p:par>
                                <p:cTn id="130" presetClass="entr" nodeType="afterEffect" presetSubtype="8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2" dur="4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600"/>
                            </p:stCondLst>
                            <p:childTnLst>
                              <p:par>
                                <p:cTn id="134" presetClass="entr" nodeType="afterEffect" presetSubtype="8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6" dur="4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Class="entr" nodeType="click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Class="entr" nodeType="afterEffect" presetSubtype="0" presetID="1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Class="entr" nodeType="click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Class="entr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2" grpId="32"/>
      <p:bldP build="whole" bldLvl="1" animBg="1" rev="0" advAuto="0" spid="1148" grpId="13"/>
      <p:bldP build="whole" bldLvl="1" animBg="1" rev="0" advAuto="0" spid="1141" grpId="25"/>
      <p:bldP build="whole" bldLvl="1" animBg="1" rev="0" advAuto="0" spid="1133" grpId="20"/>
      <p:bldP build="whole" bldLvl="1" animBg="1" rev="0" advAuto="0" spid="1153" grpId="9"/>
      <p:bldP build="whole" bldLvl="1" animBg="1" rev="0" advAuto="0" spid="1137" grpId="24"/>
      <p:bldP build="whole" bldLvl="1" animBg="1" rev="0" advAuto="0" spid="1159" grpId="3"/>
      <p:bldP build="whole" bldLvl="1" animBg="1" rev="0" advAuto="0" spid="1154" grpId="5"/>
      <p:bldP build="whole" bldLvl="1" animBg="1" rev="0" advAuto="0" spid="1164" grpId="29"/>
      <p:bldP build="whole" bldLvl="1" animBg="1" rev="0" advAuto="0" spid="1149" grpId="10"/>
      <p:bldP build="whole" bldLvl="1" animBg="1" rev="0" advAuto="0" spid="1134" grpId="18"/>
      <p:bldP build="whole" bldLvl="1" animBg="1" rev="0" advAuto="0" spid="1165" grpId="28"/>
      <p:bldP build="whole" bldLvl="1" animBg="1" rev="0" advAuto="0" spid="1138" grpId="21"/>
      <p:bldP build="whole" bldLvl="1" animBg="1" rev="0" advAuto="0" spid="1155" grpId="11"/>
      <p:bldP build="whole" bldLvl="1" animBg="1" rev="0" advAuto="0" spid="1135" grpId="16"/>
      <p:bldP build="whole" bldLvl="1" animBg="1" rev="0" advAuto="0" spid="1117" grpId="15"/>
      <p:bldP build="whole" bldLvl="1" animBg="1" rev="0" advAuto="0" spid="1163" grpId="30"/>
      <p:bldP build="whole" bldLvl="1" animBg="1" rev="0" advAuto="0" spid="1150" grpId="7"/>
      <p:bldP build="whole" bldLvl="1" animBg="1" rev="0" advAuto="0" spid="1171" grpId="35"/>
      <p:bldP build="p" bldLvl="5" animBg="1" rev="0" advAuto="0" spid="1157" grpId="1"/>
      <p:bldP build="whole" bldLvl="1" animBg="1" rev="0" advAuto="0" spid="1131" grpId="2"/>
      <p:bldP build="whole" bldLvl="1" animBg="1" rev="0" advAuto="0" spid="1156" grpId="12"/>
      <p:bldP build="whole" bldLvl="1" animBg="1" rev="0" advAuto="0" spid="1146" grpId="6"/>
      <p:bldP build="whole" bldLvl="1" animBg="1" rev="0" advAuto="0" spid="1174" grpId="31"/>
      <p:bldP build="whole" bldLvl="1" animBg="1" rev="0" advAuto="0" spid="1139" grpId="22"/>
      <p:bldP build="whole" bldLvl="1" animBg="1" rev="0" advAuto="0" spid="1140" grpId="19"/>
      <p:bldP build="whole" bldLvl="1" animBg="1" rev="0" advAuto="0" spid="1147" grpId="4"/>
      <p:bldP build="whole" bldLvl="1" animBg="1" rev="0" advAuto="0" spid="1151" grpId="14"/>
      <p:bldP build="whole" bldLvl="1" animBg="1" rev="0" advAuto="0" spid="1136" grpId="27"/>
      <p:bldP build="whole" bldLvl="1" animBg="1" rev="0" advAuto="0" spid="1142" grpId="26"/>
      <p:bldP build="whole" bldLvl="1" animBg="1" rev="0" advAuto="0" spid="1143" grpId="17"/>
      <p:bldP build="whole" bldLvl="1" animBg="1" rev="0" advAuto="0" spid="1152" grpId="8"/>
      <p:bldP build="whole" bldLvl="1" animBg="1" rev="0" advAuto="0" spid="1177" grpId="33"/>
      <p:bldP build="whole" bldLvl="1" animBg="1" rev="0" advAuto="0" spid="1132" grpId="23"/>
      <p:bldP build="whole" bldLvl="1" animBg="1" rev="0" advAuto="0" spid="1168" grpId="3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Circle"/>
          <p:cNvSpPr/>
          <p:nvPr/>
        </p:nvSpPr>
        <p:spPr>
          <a:xfrm>
            <a:off x="14777922" y="6378645"/>
            <a:ext cx="1907006" cy="1907006"/>
          </a:xfrm>
          <a:prstGeom prst="ellipse">
            <a:avLst/>
          </a:prstGeom>
          <a:solidFill>
            <a:schemeClr val="accent2">
              <a:hueOff val="-85259"/>
              <a:satOff val="14347"/>
              <a:lumOff val="22373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2" name="Circle"/>
          <p:cNvSpPr/>
          <p:nvPr/>
        </p:nvSpPr>
        <p:spPr>
          <a:xfrm>
            <a:off x="19299745" y="6378645"/>
            <a:ext cx="1907006" cy="1907006"/>
          </a:xfrm>
          <a:prstGeom prst="ellipse">
            <a:avLst/>
          </a:prstGeom>
          <a:solidFill>
            <a:schemeClr val="accent2">
              <a:hueOff val="-85259"/>
              <a:satOff val="14347"/>
              <a:lumOff val="22373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83" name="IBM Streams - Input por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IBM Streams - Input ports</a:t>
            </a:r>
          </a:p>
        </p:txBody>
      </p:sp>
      <p:sp>
        <p:nvSpPr>
          <p:cNvPr id="1184" name="Problem: As in Flink, feedback loops must be considered when snapshotting…"/>
          <p:cNvSpPr txBox="1"/>
          <p:nvPr>
            <p:ph type="body" sz="half" idx="1"/>
          </p:nvPr>
        </p:nvSpPr>
        <p:spPr>
          <a:xfrm>
            <a:off x="1689100" y="3149600"/>
            <a:ext cx="10861110" cy="9296400"/>
          </a:xfrm>
          <a:prstGeom prst="rect">
            <a:avLst/>
          </a:prstGeom>
        </p:spPr>
        <p:txBody>
          <a:bodyPr/>
          <a:lstStyle/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  <a:r>
              <a:rPr b="1"/>
              <a:t>Problem:</a:t>
            </a:r>
            <a:r>
              <a:t> As in Flink, </a:t>
            </a:r>
            <a:r>
              <a:rPr b="1"/>
              <a:t>feedback loops</a:t>
            </a:r>
            <a:r>
              <a:t> must be considered when snapshotting</a:t>
            </a:r>
          </a:p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  <a:r>
              <a:rPr b="1"/>
              <a:t>Solution:</a:t>
            </a:r>
            <a:r>
              <a:t> Model feedback loops explicitly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Channels connect with operators through </a:t>
            </a:r>
            <a:r>
              <a:rPr b="1"/>
              <a:t>input ports </a:t>
            </a:r>
            <a:r>
              <a:t>and</a:t>
            </a:r>
            <a:r>
              <a:rPr b="1"/>
              <a:t> output ports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rPr b="1"/>
              <a:t>Input ports</a:t>
            </a:r>
            <a:r>
              <a:t> are either ...</a:t>
            </a:r>
          </a:p>
          <a:p>
            <a:pPr lvl="1" marL="1054100" indent="-527050" defTabSz="685165">
              <a:spcBef>
                <a:spcPts val="4800"/>
              </a:spcBef>
              <a:defRPr sz="3984"/>
            </a:pPr>
            <a:r>
              <a:rPr b="1"/>
              <a:t>Data ports</a:t>
            </a:r>
            <a:r>
              <a:t>, that may </a:t>
            </a:r>
            <a:r>
              <a:rPr b="1"/>
              <a:t>both</a:t>
            </a:r>
            <a:r>
              <a:t> mutate state and output new elements</a:t>
            </a:r>
          </a:p>
          <a:p>
            <a:pPr lvl="1" marL="1054100" indent="-527050" defTabSz="685165">
              <a:spcBef>
                <a:spcPts val="4800"/>
              </a:spcBef>
              <a:defRPr sz="3984"/>
            </a:pPr>
            <a:r>
              <a:rPr b="1"/>
              <a:t>Control ports</a:t>
            </a:r>
            <a:r>
              <a:t>, that may </a:t>
            </a:r>
            <a:r>
              <a:rPr b="1"/>
              <a:t>only</a:t>
            </a:r>
            <a:r>
              <a:t> mutate state</a:t>
            </a:r>
          </a:p>
        </p:txBody>
      </p:sp>
      <p:sp>
        <p:nvSpPr>
          <p:cNvPr id="1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7" name="Connection Line"/>
          <p:cNvSpPr/>
          <p:nvPr/>
        </p:nvSpPr>
        <p:spPr>
          <a:xfrm>
            <a:off x="21232121" y="7322353"/>
            <a:ext cx="1462779" cy="5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cxnSp>
        <p:nvCxnSpPr>
          <p:cNvPr id="1187" name="Connection Line"/>
          <p:cNvCxnSpPr>
            <a:stCxn id="1198" idx="0"/>
            <a:endCxn id="1199" idx="0"/>
          </p:cNvCxnSpPr>
          <p:nvPr/>
        </p:nvCxnSpPr>
        <p:spPr>
          <a:xfrm flipV="1">
            <a:off x="16029172" y="8181215"/>
            <a:ext cx="3803247" cy="174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208" name="Connection Line"/>
          <p:cNvSpPr/>
          <p:nvPr/>
        </p:nvSpPr>
        <p:spPr>
          <a:xfrm>
            <a:off x="13220777" y="7321818"/>
            <a:ext cx="1386954" cy="5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189" name="Feedback loop"/>
          <p:cNvSpPr txBox="1"/>
          <p:nvPr/>
        </p:nvSpPr>
        <p:spPr>
          <a:xfrm>
            <a:off x="15731425" y="4611244"/>
            <a:ext cx="4521824" cy="1115565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 anchor="ctr">
            <a:spAutoFit/>
          </a:bodyPr>
          <a:lstStyle>
            <a:lvl1pPr>
              <a:defRPr sz="4000"/>
            </a:lvl1pPr>
          </a:lstStyle>
          <a:p>
            <a:pPr/>
            <a:r>
              <a:t>Feedback loop</a:t>
            </a:r>
          </a:p>
        </p:txBody>
      </p:sp>
      <p:grpSp>
        <p:nvGrpSpPr>
          <p:cNvPr id="1193" name="Group"/>
          <p:cNvGrpSpPr/>
          <p:nvPr/>
        </p:nvGrpSpPr>
        <p:grpSpPr>
          <a:xfrm>
            <a:off x="14629407" y="6922131"/>
            <a:ext cx="4957439" cy="1727157"/>
            <a:chOff x="0" y="0"/>
            <a:chExt cx="4957438" cy="1727155"/>
          </a:xfrm>
        </p:grpSpPr>
        <p:sp>
          <p:nvSpPr>
            <p:cNvPr id="1190" name="Rounded Rectangle"/>
            <p:cNvSpPr/>
            <p:nvPr/>
          </p:nvSpPr>
          <p:spPr>
            <a:xfrm rot="5366993">
              <a:off x="4332319" y="192790"/>
              <a:ext cx="808047" cy="434454"/>
            </a:xfrm>
            <a:prstGeom prst="roundRect">
              <a:avLst>
                <a:gd name="adj" fmla="val 45129"/>
              </a:avLst>
            </a:prstGeom>
            <a:solidFill>
              <a:schemeClr val="accent4">
                <a:hueOff val="366961"/>
                <a:satOff val="4172"/>
                <a:lumOff val="11129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200"/>
              </a:pPr>
            </a:p>
          </p:txBody>
        </p:sp>
        <p:sp>
          <p:nvSpPr>
            <p:cNvPr id="1191" name="Rounded Rectangle"/>
            <p:cNvSpPr/>
            <p:nvPr/>
          </p:nvSpPr>
          <p:spPr>
            <a:xfrm rot="5366993">
              <a:off x="-182928" y="188863"/>
              <a:ext cx="808047" cy="434454"/>
            </a:xfrm>
            <a:prstGeom prst="roundRect">
              <a:avLst>
                <a:gd name="adj" fmla="val 45129"/>
              </a:avLst>
            </a:prstGeom>
            <a:solidFill>
              <a:schemeClr val="accent4">
                <a:hueOff val="366961"/>
                <a:satOff val="4172"/>
                <a:lumOff val="11129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200"/>
              </a:pPr>
            </a:p>
          </p:txBody>
        </p:sp>
        <p:sp>
          <p:nvSpPr>
            <p:cNvPr id="1192" name="Rounded Rectangle"/>
            <p:cNvSpPr/>
            <p:nvPr/>
          </p:nvSpPr>
          <p:spPr>
            <a:xfrm rot="20015630">
              <a:off x="829247" y="1056804"/>
              <a:ext cx="1141035" cy="439556"/>
            </a:xfrm>
            <a:prstGeom prst="roundRect">
              <a:avLst>
                <a:gd name="adj" fmla="val 39407"/>
              </a:avLst>
            </a:prstGeom>
            <a:solidFill>
              <a:schemeClr val="accent4">
                <a:hueOff val="366961"/>
                <a:satOff val="4172"/>
                <a:lumOff val="11129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2200"/>
              </a:pPr>
            </a:p>
          </p:txBody>
        </p:sp>
      </p:grpSp>
      <p:sp>
        <p:nvSpPr>
          <p:cNvPr id="1194" name="data"/>
          <p:cNvSpPr/>
          <p:nvPr/>
        </p:nvSpPr>
        <p:spPr>
          <a:xfrm rot="5366993">
            <a:off x="18961726" y="7114922"/>
            <a:ext cx="808047" cy="434454"/>
          </a:xfrm>
          <a:prstGeom prst="roundRect">
            <a:avLst>
              <a:gd name="adj" fmla="val 4512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/>
            </a:lvl1pPr>
          </a:lstStyle>
          <a:p>
            <a:pPr/>
            <a:r>
              <a:t>data</a:t>
            </a:r>
          </a:p>
        </p:txBody>
      </p:sp>
      <p:sp>
        <p:nvSpPr>
          <p:cNvPr id="1195" name="data"/>
          <p:cNvSpPr/>
          <p:nvPr/>
        </p:nvSpPr>
        <p:spPr>
          <a:xfrm rot="5366993">
            <a:off x="14446479" y="7110995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/>
            </a:lvl1pPr>
          </a:lstStyle>
          <a:p>
            <a:pPr/>
            <a:r>
              <a:t>data</a:t>
            </a:r>
          </a:p>
        </p:txBody>
      </p:sp>
      <p:sp>
        <p:nvSpPr>
          <p:cNvPr id="1196" name="Rounded Rectangle"/>
          <p:cNvSpPr/>
          <p:nvPr/>
        </p:nvSpPr>
        <p:spPr>
          <a:xfrm rot="5366993">
            <a:off x="16200102" y="7109882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197" name="Rounded Rectangle"/>
          <p:cNvSpPr/>
          <p:nvPr/>
        </p:nvSpPr>
        <p:spPr>
          <a:xfrm rot="5366993">
            <a:off x="20763089" y="7110995"/>
            <a:ext cx="808047" cy="434454"/>
          </a:xfrm>
          <a:prstGeom prst="roundRect">
            <a:avLst>
              <a:gd name="adj" fmla="val 4512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198" name="control"/>
          <p:cNvSpPr/>
          <p:nvPr/>
        </p:nvSpPr>
        <p:spPr>
          <a:xfrm rot="20015630">
            <a:off x="15458654" y="7978936"/>
            <a:ext cx="1141036" cy="439555"/>
          </a:xfrm>
          <a:prstGeom prst="roundRect">
            <a:avLst>
              <a:gd name="adj" fmla="val 39407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/>
            </a:lvl1pPr>
          </a:lstStyle>
          <a:p>
            <a:pPr/>
            <a:r>
              <a:t>control</a:t>
            </a:r>
          </a:p>
        </p:txBody>
      </p:sp>
      <p:sp>
        <p:nvSpPr>
          <p:cNvPr id="1199" name="Rounded Rectangle"/>
          <p:cNvSpPr/>
          <p:nvPr/>
        </p:nvSpPr>
        <p:spPr>
          <a:xfrm rot="1636106">
            <a:off x="19428395" y="7963989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cxnSp>
        <p:nvCxnSpPr>
          <p:cNvPr id="1200" name="Connection Line"/>
          <p:cNvCxnSpPr>
            <a:stCxn id="1196" idx="0"/>
            <a:endCxn id="1194" idx="0"/>
          </p:cNvCxnSpPr>
          <p:nvPr/>
        </p:nvCxnSpPr>
        <p:spPr>
          <a:xfrm>
            <a:off x="16604125" y="7327108"/>
            <a:ext cx="2761625" cy="504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201" name="Connection Line"/>
          <p:cNvCxnSpPr>
            <a:stCxn id="1199" idx="0"/>
            <a:endCxn id="1194" idx="0"/>
          </p:cNvCxnSpPr>
          <p:nvPr/>
        </p:nvCxnSpPr>
        <p:spPr>
          <a:xfrm flipH="1" flipV="1">
            <a:off x="19365749" y="7332148"/>
            <a:ext cx="466670" cy="849068"/>
          </a:xfrm>
          <a:prstGeom prst="straightConnector1">
            <a:avLst/>
          </a:prstGeom>
          <a:ln w="127000">
            <a:solidFill>
              <a:srgbClr val="000000"/>
            </a:solidFill>
            <a:prstDash val="sysDot"/>
            <a:miter lim="400000"/>
          </a:ln>
        </p:spPr>
      </p:cxnSp>
      <p:cxnSp>
        <p:nvCxnSpPr>
          <p:cNvPr id="1202" name="Connection Line"/>
          <p:cNvCxnSpPr>
            <a:stCxn id="1195" idx="0"/>
            <a:endCxn id="1196" idx="0"/>
          </p:cNvCxnSpPr>
          <p:nvPr/>
        </p:nvCxnSpPr>
        <p:spPr>
          <a:xfrm flipV="1">
            <a:off x="14850502" y="7327108"/>
            <a:ext cx="1753624" cy="1114"/>
          </a:xfrm>
          <a:prstGeom prst="straightConnector1">
            <a:avLst/>
          </a:prstGeom>
          <a:ln w="127000">
            <a:solidFill>
              <a:srgbClr val="000000"/>
            </a:solidFill>
            <a:prstDash val="sysDot"/>
            <a:miter lim="400000"/>
          </a:ln>
        </p:spPr>
      </p:cxnSp>
      <p:cxnSp>
        <p:nvCxnSpPr>
          <p:cNvPr id="1203" name="Connection Line"/>
          <p:cNvCxnSpPr>
            <a:stCxn id="1194" idx="0"/>
            <a:endCxn id="1197" idx="0"/>
          </p:cNvCxnSpPr>
          <p:nvPr/>
        </p:nvCxnSpPr>
        <p:spPr>
          <a:xfrm flipV="1">
            <a:off x="19365749" y="7328221"/>
            <a:ext cx="1801364" cy="3928"/>
          </a:xfrm>
          <a:prstGeom prst="straightConnector1">
            <a:avLst/>
          </a:prstGeom>
          <a:ln w="127000">
            <a:solidFill>
              <a:srgbClr val="000000"/>
            </a:solidFill>
            <a:prstDash val="sysDot"/>
            <a:miter lim="400000"/>
          </a:ln>
        </p:spPr>
      </p:cxnSp>
      <p:cxnSp>
        <p:nvCxnSpPr>
          <p:cNvPr id="1204" name="Connection Line"/>
          <p:cNvCxnSpPr>
            <a:stCxn id="1194" idx="0"/>
            <a:endCxn id="1197" idx="0"/>
          </p:cNvCxnSpPr>
          <p:nvPr/>
        </p:nvCxnSpPr>
        <p:spPr>
          <a:xfrm flipV="1">
            <a:off x="19365749" y="7328221"/>
            <a:ext cx="1801364" cy="392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</a:ln>
        </p:spPr>
      </p:cxnSp>
      <p:cxnSp>
        <p:nvCxnSpPr>
          <p:cNvPr id="1205" name="Connection Line"/>
          <p:cNvCxnSpPr>
            <a:stCxn id="1196" idx="0"/>
            <a:endCxn id="1195" idx="0"/>
          </p:cNvCxnSpPr>
          <p:nvPr/>
        </p:nvCxnSpPr>
        <p:spPr>
          <a:xfrm flipH="1">
            <a:off x="14850502" y="7327108"/>
            <a:ext cx="1753624" cy="111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</a:ln>
        </p:spPr>
      </p:cxnSp>
      <p:cxnSp>
        <p:nvCxnSpPr>
          <p:cNvPr id="1206" name="Connection Line"/>
          <p:cNvCxnSpPr>
            <a:stCxn id="1194" idx="0"/>
            <a:endCxn id="1199" idx="0"/>
          </p:cNvCxnSpPr>
          <p:nvPr/>
        </p:nvCxnSpPr>
        <p:spPr>
          <a:xfrm>
            <a:off x="19365749" y="7332148"/>
            <a:ext cx="466670" cy="84906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1" grpId="10"/>
      <p:bldP build="whole" bldLvl="1" animBg="1" rev="0" advAuto="0" spid="1194" grpId="7"/>
      <p:bldP build="whole" bldLvl="1" animBg="1" rev="0" advAuto="0" spid="1201" grpId="15"/>
      <p:bldP build="whole" bldLvl="1" animBg="1" rev="0" advAuto="0" spid="1204" grpId="18"/>
      <p:bldP build="whole" bldLvl="1" animBg="1" rev="0" advAuto="0" spid="1195" grpId="6"/>
      <p:bldP build="whole" bldLvl="1" animBg="1" rev="0" advAuto="0" spid="1181" grpId="12"/>
      <p:bldP build="whole" bldLvl="1" animBg="1" rev="0" advAuto="0" spid="1196" grpId="3"/>
      <p:bldP build="whole" bldLvl="1" animBg="1" rev="0" advAuto="0" spid="1199" grpId="5"/>
      <p:bldP build="whole" bldLvl="1" animBg="1" rev="0" advAuto="0" spid="1197" grpId="4"/>
      <p:bldP build="whole" bldLvl="1" animBg="1" rev="0" advAuto="0" spid="1198" grpId="8"/>
      <p:bldP build="whole" bldLvl="1" animBg="1" rev="0" advAuto="0" spid="1202" grpId="9"/>
      <p:bldP build="whole" bldLvl="1" animBg="1" rev="0" advAuto="0" spid="1203" grpId="11"/>
      <p:bldP build="whole" bldLvl="1" animBg="1" rev="0" advAuto="0" spid="1182" grpId="13"/>
      <p:bldP build="whole" bldLvl="1" animBg="1" rev="0" advAuto="0" spid="1193" grpId="2"/>
      <p:bldP build="p" bldLvl="5" animBg="1" rev="0" advAuto="0" spid="1184" grpId="1"/>
      <p:bldP build="whole" bldLvl="1" animBg="1" rev="0" advAuto="0" spid="1202" grpId="14"/>
      <p:bldP build="whole" bldLvl="1" animBg="1" rev="0" advAuto="0" spid="1203" grpId="16"/>
      <p:bldP build="whole" bldLvl="1" animBg="1" rev="0" advAuto="0" spid="1205" grpId="17"/>
      <p:bldP build="whole" bldLvl="1" animBg="1" rev="0" advAuto="0" spid="1206" grpId="19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Consistent…"/>
          <p:cNvSpPr/>
          <p:nvPr/>
        </p:nvSpPr>
        <p:spPr>
          <a:xfrm>
            <a:off x="3784532" y="7188995"/>
            <a:ext cx="2540001" cy="1519785"/>
          </a:xfrm>
          <a:prstGeom prst="roundRect">
            <a:avLst>
              <a:gd name="adj" fmla="val 15339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sz="2800"/>
            </a:pPr>
            <a:r>
              <a:t>Consistent</a:t>
            </a:r>
          </a:p>
          <a:p>
            <a:pPr>
              <a:defRPr sz="2800"/>
            </a:pPr>
            <a:r>
              <a:t>Region</a:t>
            </a:r>
          </a:p>
          <a:p>
            <a:pPr>
              <a:defRPr sz="2800"/>
            </a:pPr>
            <a:r>
              <a:t>Controller</a:t>
            </a:r>
          </a:p>
        </p:txBody>
      </p:sp>
      <p:cxnSp>
        <p:nvCxnSpPr>
          <p:cNvPr id="1211" name="Connection Line"/>
          <p:cNvCxnSpPr>
            <a:stCxn id="1254" idx="0"/>
            <a:endCxn id="1259" idx="0"/>
          </p:cNvCxnSpPr>
          <p:nvPr/>
        </p:nvCxnSpPr>
        <p:spPr>
          <a:xfrm flipH="1">
            <a:off x="14298790" y="7962353"/>
            <a:ext cx="2757926" cy="1693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cxnSp>
        <p:nvCxnSpPr>
          <p:cNvPr id="1212" name="Connection Line"/>
          <p:cNvCxnSpPr>
            <a:stCxn id="1255" idx="0"/>
            <a:endCxn id="1260" idx="0"/>
          </p:cNvCxnSpPr>
          <p:nvPr/>
        </p:nvCxnSpPr>
        <p:spPr>
          <a:xfrm flipH="1" flipV="1">
            <a:off x="18716431" y="7962346"/>
            <a:ext cx="2849115" cy="3935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cxnSp>
        <p:nvCxnSpPr>
          <p:cNvPr id="1213" name="Connection Line"/>
          <p:cNvCxnSpPr>
            <a:stCxn id="1262" idx="0"/>
            <a:endCxn id="1228" idx="0"/>
          </p:cNvCxnSpPr>
          <p:nvPr/>
        </p:nvCxnSpPr>
        <p:spPr>
          <a:xfrm flipV="1">
            <a:off x="9603968" y="8512610"/>
            <a:ext cx="3009663" cy="2000820"/>
          </a:xfrm>
          <a:prstGeom prst="straightConnector1">
            <a:avLst/>
          </a:prstGeom>
          <a:ln w="127000">
            <a:solidFill>
              <a:schemeClr val="accent5">
                <a:hueOff val="-152896"/>
                <a:lumOff val="12368"/>
              </a:schemeClr>
            </a:solidFill>
            <a:miter lim="400000"/>
            <a:tailEnd type="triangle"/>
          </a:ln>
        </p:spPr>
      </p:cxnSp>
      <p:cxnSp>
        <p:nvCxnSpPr>
          <p:cNvPr id="1214" name="Connection Line"/>
          <p:cNvCxnSpPr>
            <a:stCxn id="1257" idx="0"/>
            <a:endCxn id="1256" idx="0"/>
          </p:cNvCxnSpPr>
          <p:nvPr/>
        </p:nvCxnSpPr>
        <p:spPr>
          <a:xfrm>
            <a:off x="9564602" y="5526114"/>
            <a:ext cx="2951517" cy="2231522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</p:cxnSp>
      <p:cxnSp>
        <p:nvCxnSpPr>
          <p:cNvPr id="1215" name="Connection Line"/>
          <p:cNvCxnSpPr>
            <a:stCxn id="1258" idx="0"/>
            <a:endCxn id="1256" idx="0"/>
          </p:cNvCxnSpPr>
          <p:nvPr/>
        </p:nvCxnSpPr>
        <p:spPr>
          <a:xfrm flipV="1">
            <a:off x="9694449" y="7757635"/>
            <a:ext cx="2821670" cy="206046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</p:cxnSp>
      <p:cxnSp>
        <p:nvCxnSpPr>
          <p:cNvPr id="1216" name="Connection Line"/>
          <p:cNvCxnSpPr>
            <a:stCxn id="1226" idx="0"/>
            <a:endCxn id="1261" idx="0"/>
          </p:cNvCxnSpPr>
          <p:nvPr/>
        </p:nvCxnSpPr>
        <p:spPr>
          <a:xfrm>
            <a:off x="13617632" y="8738006"/>
            <a:ext cx="3726234" cy="113661"/>
          </a:xfrm>
          <a:prstGeom prst="straightConnector1">
            <a:avLst/>
          </a:prstGeom>
          <a:ln w="1270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headEnd type="triangle"/>
          </a:ln>
        </p:spPr>
      </p:cxnSp>
      <p:sp>
        <p:nvSpPr>
          <p:cNvPr id="1217" name="After receiving a snapshot notification:…"/>
          <p:cNvSpPr txBox="1"/>
          <p:nvPr/>
        </p:nvSpPr>
        <p:spPr>
          <a:xfrm>
            <a:off x="604380" y="3530393"/>
            <a:ext cx="6641809" cy="2600419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 algn="l">
              <a:defRPr b="0" sz="2700"/>
            </a:pPr>
            <a:r>
              <a:t>After receiving a </a:t>
            </a:r>
            <a:r>
              <a:rPr b="1"/>
              <a:t>snapshot notification</a:t>
            </a:r>
            <a:r>
              <a:t>: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Drain</a:t>
            </a:r>
            <a:r>
              <a:t> in-flight elements (buffers etc.)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Block</a:t>
            </a:r>
            <a:r>
              <a:t> elements to outgoing channels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Checkpoint</a:t>
            </a:r>
            <a:r>
              <a:t> local state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Forward DrainMarkers</a:t>
            </a:r>
          </a:p>
        </p:txBody>
      </p:sp>
      <p:sp>
        <p:nvSpPr>
          <p:cNvPr id="1218" name="Circle"/>
          <p:cNvSpPr/>
          <p:nvPr/>
        </p:nvSpPr>
        <p:spPr>
          <a:xfrm>
            <a:off x="12366385" y="7063578"/>
            <a:ext cx="1907006" cy="1907006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19" name="Circle"/>
          <p:cNvSpPr/>
          <p:nvPr/>
        </p:nvSpPr>
        <p:spPr>
          <a:xfrm>
            <a:off x="7844563" y="10112945"/>
            <a:ext cx="1907006" cy="1907006"/>
          </a:xfrm>
          <a:prstGeom prst="ellipse">
            <a:avLst/>
          </a:prstGeom>
          <a:solidFill>
            <a:schemeClr val="accent5">
              <a:hueOff val="-152896"/>
              <a:lumOff val="12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0" name="IBM Streams - Snapshotting Protoc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IBM Streams - Snapshotting Protocol</a:t>
            </a:r>
          </a:p>
        </p:txBody>
      </p:sp>
      <p:sp>
        <p:nvSpPr>
          <p:cNvPr id="1221" name="Circle"/>
          <p:cNvSpPr/>
          <p:nvPr/>
        </p:nvSpPr>
        <p:spPr>
          <a:xfrm>
            <a:off x="16888207" y="7063578"/>
            <a:ext cx="1907006" cy="1907006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2" name="Circle"/>
          <p:cNvSpPr/>
          <p:nvPr/>
        </p:nvSpPr>
        <p:spPr>
          <a:xfrm>
            <a:off x="21410029" y="7063578"/>
            <a:ext cx="1907006" cy="1907006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3" name="After receiving a DrainMarker on every consistent data port-channel:…"/>
          <p:cNvSpPr txBox="1"/>
          <p:nvPr/>
        </p:nvSpPr>
        <p:spPr>
          <a:xfrm>
            <a:off x="11484628" y="3284579"/>
            <a:ext cx="11455096" cy="3442052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 algn="l">
              <a:defRPr b="0" sz="2700"/>
            </a:pPr>
            <a:r>
              <a:t>After receiving a </a:t>
            </a:r>
            <a:r>
              <a:rPr b="1"/>
              <a:t>DrainMarker</a:t>
            </a:r>
            <a:r>
              <a:t> on every </a:t>
            </a:r>
            <a:r>
              <a:rPr b="1"/>
              <a:t>consistent data port-channel</a:t>
            </a:r>
            <a:r>
              <a:t>: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Drain</a:t>
            </a:r>
            <a:r>
              <a:t> in-flight elements (buffers etc.).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Block</a:t>
            </a:r>
            <a:r>
              <a:t> elements to outgoing channels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Forward DrainMarkers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Wait</a:t>
            </a:r>
            <a:r>
              <a:t> for </a:t>
            </a:r>
            <a:r>
              <a:rPr b="1"/>
              <a:t>DrainMarkers</a:t>
            </a:r>
            <a:r>
              <a:t> on all</a:t>
            </a:r>
            <a:r>
              <a:rPr b="1"/>
              <a:t> consistent control port-channels</a:t>
            </a:r>
            <a:r>
              <a:t>.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Checkpoint</a:t>
            </a:r>
            <a:r>
              <a:t> local state</a:t>
            </a:r>
          </a:p>
          <a:p>
            <a:pPr marL="381000" indent="-381000" algn="l">
              <a:buSzPct val="100000"/>
              <a:buAutoNum type="arabicPeriod" startAt="1"/>
              <a:defRPr b="0" sz="2700"/>
            </a:pPr>
            <a:r>
              <a:rPr b="1"/>
              <a:t>Notify</a:t>
            </a:r>
            <a:r>
              <a:t> termination to Consistent Region Controller</a:t>
            </a:r>
          </a:p>
        </p:txBody>
      </p:sp>
      <p:sp>
        <p:nvSpPr>
          <p:cNvPr id="1224" name="@consistent"/>
          <p:cNvSpPr txBox="1"/>
          <p:nvPr/>
        </p:nvSpPr>
        <p:spPr>
          <a:xfrm>
            <a:off x="7470711" y="3223347"/>
            <a:ext cx="2654710" cy="584201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@consistent</a:t>
            </a:r>
          </a:p>
        </p:txBody>
      </p:sp>
      <p:sp>
        <p:nvSpPr>
          <p:cNvPr id="1225" name="@autonomous"/>
          <p:cNvSpPr txBox="1"/>
          <p:nvPr/>
        </p:nvSpPr>
        <p:spPr>
          <a:xfrm>
            <a:off x="7470711" y="9249664"/>
            <a:ext cx="2654710" cy="584201"/>
          </a:xfrm>
          <a:prstGeom prst="rect">
            <a:avLst/>
          </a:prstGeom>
          <a:solidFill>
            <a:schemeClr val="accent5">
              <a:hueOff val="-152896"/>
              <a:lumOff val="12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@autonomous</a:t>
            </a:r>
          </a:p>
        </p:txBody>
      </p:sp>
      <p:sp>
        <p:nvSpPr>
          <p:cNvPr id="1226" name="control"/>
          <p:cNvSpPr/>
          <p:nvPr/>
        </p:nvSpPr>
        <p:spPr>
          <a:xfrm rot="20015630">
            <a:off x="13047115" y="8518229"/>
            <a:ext cx="1141035" cy="439556"/>
          </a:xfrm>
          <a:prstGeom prst="roundRect">
            <a:avLst>
              <a:gd name="adj" fmla="val 39407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/>
            </a:lvl1pPr>
          </a:lstStyle>
          <a:p>
            <a:pPr/>
            <a:r>
              <a:t>control</a:t>
            </a:r>
          </a:p>
        </p:txBody>
      </p:sp>
      <p:sp>
        <p:nvSpPr>
          <p:cNvPr id="1227" name="@consistent"/>
          <p:cNvSpPr txBox="1"/>
          <p:nvPr/>
        </p:nvSpPr>
        <p:spPr>
          <a:xfrm>
            <a:off x="7470711" y="6259527"/>
            <a:ext cx="2654710" cy="584201"/>
          </a:xfrm>
          <a:prstGeom prst="rect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@consistent</a:t>
            </a:r>
          </a:p>
        </p:txBody>
      </p:sp>
      <p:sp>
        <p:nvSpPr>
          <p:cNvPr id="1228" name="data"/>
          <p:cNvSpPr/>
          <p:nvPr/>
        </p:nvSpPr>
        <p:spPr>
          <a:xfrm rot="3107102">
            <a:off x="12209607" y="8295383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5">
              <a:hueOff val="-152896"/>
              <a:lumOff val="12368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/>
            </a:lvl1pPr>
          </a:lstStyle>
          <a:p>
            <a:pPr/>
            <a:r>
              <a:t>data</a:t>
            </a:r>
          </a:p>
        </p:txBody>
      </p:sp>
      <p:sp>
        <p:nvSpPr>
          <p:cNvPr id="1229" name="Autonomous input ports are…"/>
          <p:cNvSpPr txBox="1"/>
          <p:nvPr/>
        </p:nvSpPr>
        <p:spPr>
          <a:xfrm>
            <a:off x="10217831" y="10397462"/>
            <a:ext cx="4889247" cy="1337971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>
              <a:defRPr b="0" sz="2700"/>
            </a:pPr>
            <a:r>
              <a:t>Autonomous input ports are</a:t>
            </a:r>
          </a:p>
          <a:p>
            <a:pPr>
              <a:defRPr b="0" sz="2700"/>
            </a:pPr>
            <a:r>
              <a:rPr b="1"/>
              <a:t>blocked </a:t>
            </a:r>
            <a:r>
              <a:t>while snapshotting.</a:t>
            </a:r>
          </a:p>
        </p:txBody>
      </p:sp>
      <p:sp>
        <p:nvSpPr>
          <p:cNvPr id="1230" name="Snapshot"/>
          <p:cNvSpPr/>
          <p:nvPr/>
        </p:nvSpPr>
        <p:spPr>
          <a:xfrm>
            <a:off x="18326100" y="9579864"/>
            <a:ext cx="3174431" cy="3048684"/>
          </a:xfrm>
          <a:prstGeom prst="roundRect">
            <a:avLst>
              <a:gd name="adj" fmla="val 11065"/>
            </a:avLst>
          </a:prstGeom>
          <a:ln w="762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Snapshot</a:t>
            </a:r>
          </a:p>
        </p:txBody>
      </p:sp>
      <p:grpSp>
        <p:nvGrpSpPr>
          <p:cNvPr id="1233" name="Group"/>
          <p:cNvGrpSpPr/>
          <p:nvPr/>
        </p:nvGrpSpPr>
        <p:grpSpPr>
          <a:xfrm>
            <a:off x="2574521" y="8465157"/>
            <a:ext cx="1388399" cy="3093154"/>
            <a:chOff x="1040453" y="0"/>
            <a:chExt cx="1388398" cy="3093152"/>
          </a:xfrm>
        </p:grpSpPr>
        <p:sp>
          <p:nvSpPr>
            <p:cNvPr id="1231" name="Snapshot…"/>
            <p:cNvSpPr/>
            <p:nvPr/>
          </p:nvSpPr>
          <p:spPr>
            <a:xfrm>
              <a:off x="1111567" y="18231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Snapshot</a:t>
              </a:r>
            </a:p>
            <a:p>
              <a:pPr/>
              <a:r>
                <a:t>Notification</a:t>
              </a:r>
            </a:p>
          </p:txBody>
        </p:sp>
        <p:sp>
          <p:nvSpPr>
            <p:cNvPr id="1232" name="Line"/>
            <p:cNvSpPr/>
            <p:nvPr/>
          </p:nvSpPr>
          <p:spPr>
            <a:xfrm flipV="1">
              <a:off x="1040453" y="0"/>
              <a:ext cx="1388399" cy="1388399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234" name="Finished"/>
          <p:cNvSpPr txBox="1"/>
          <p:nvPr/>
        </p:nvSpPr>
        <p:spPr>
          <a:xfrm>
            <a:off x="4186943" y="8796110"/>
            <a:ext cx="1644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Finished</a:t>
            </a:r>
          </a:p>
        </p:txBody>
      </p:sp>
      <p:sp>
        <p:nvSpPr>
          <p:cNvPr id="1235" name="Coins"/>
          <p:cNvSpPr/>
          <p:nvPr/>
        </p:nvSpPr>
        <p:spPr>
          <a:xfrm>
            <a:off x="8365297" y="10632379"/>
            <a:ext cx="865538" cy="86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6" name="Coins"/>
          <p:cNvSpPr/>
          <p:nvPr/>
        </p:nvSpPr>
        <p:spPr>
          <a:xfrm>
            <a:off x="12887119" y="7590093"/>
            <a:ext cx="865538" cy="86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7" name="Coins"/>
          <p:cNvSpPr/>
          <p:nvPr/>
        </p:nvSpPr>
        <p:spPr>
          <a:xfrm>
            <a:off x="17408942" y="7568078"/>
            <a:ext cx="865537" cy="86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8" name="Coins"/>
          <p:cNvSpPr/>
          <p:nvPr/>
        </p:nvSpPr>
        <p:spPr>
          <a:xfrm>
            <a:off x="21930763" y="7568078"/>
            <a:ext cx="865538" cy="86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9" name="Circle"/>
          <p:cNvSpPr/>
          <p:nvPr/>
        </p:nvSpPr>
        <p:spPr>
          <a:xfrm>
            <a:off x="7844563" y="4014211"/>
            <a:ext cx="1907006" cy="1907006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0" name="Circle"/>
          <p:cNvSpPr/>
          <p:nvPr/>
        </p:nvSpPr>
        <p:spPr>
          <a:xfrm>
            <a:off x="7844563" y="7063578"/>
            <a:ext cx="1907006" cy="1907006"/>
          </a:xfrm>
          <a:prstGeom prst="ellipse">
            <a:avLst/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1" name="Coins"/>
          <p:cNvSpPr/>
          <p:nvPr/>
        </p:nvSpPr>
        <p:spPr>
          <a:xfrm>
            <a:off x="8369300" y="7583013"/>
            <a:ext cx="865537" cy="86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2" name="Coins"/>
          <p:cNvSpPr/>
          <p:nvPr/>
        </p:nvSpPr>
        <p:spPr>
          <a:xfrm>
            <a:off x="8365297" y="4533646"/>
            <a:ext cx="865538" cy="86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3" name="Circle"/>
          <p:cNvSpPr/>
          <p:nvPr/>
        </p:nvSpPr>
        <p:spPr>
          <a:xfrm>
            <a:off x="8473580" y="4643228"/>
            <a:ext cx="648972" cy="648972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1244" name="Circle"/>
          <p:cNvSpPr/>
          <p:nvPr/>
        </p:nvSpPr>
        <p:spPr>
          <a:xfrm>
            <a:off x="8473580" y="7699675"/>
            <a:ext cx="648972" cy="648972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1245" name="Circle"/>
          <p:cNvSpPr/>
          <p:nvPr/>
        </p:nvSpPr>
        <p:spPr>
          <a:xfrm>
            <a:off x="8473580" y="10779720"/>
            <a:ext cx="648972" cy="648972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1246" name="Circle"/>
          <p:cNvSpPr/>
          <p:nvPr/>
        </p:nvSpPr>
        <p:spPr>
          <a:xfrm>
            <a:off x="8473580" y="4643228"/>
            <a:ext cx="648972" cy="648972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1247" name="Circle"/>
          <p:cNvSpPr/>
          <p:nvPr/>
        </p:nvSpPr>
        <p:spPr>
          <a:xfrm>
            <a:off x="8473580" y="7699675"/>
            <a:ext cx="648972" cy="648972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1248" name="Circle"/>
          <p:cNvSpPr/>
          <p:nvPr/>
        </p:nvSpPr>
        <p:spPr>
          <a:xfrm>
            <a:off x="8473580" y="4643228"/>
            <a:ext cx="648972" cy="648972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1249" name="Circle"/>
          <p:cNvSpPr/>
          <p:nvPr/>
        </p:nvSpPr>
        <p:spPr>
          <a:xfrm>
            <a:off x="8473580" y="7699675"/>
            <a:ext cx="648972" cy="648972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1250" name="Drain…"/>
          <p:cNvSpPr/>
          <p:nvPr/>
        </p:nvSpPr>
        <p:spPr>
          <a:xfrm>
            <a:off x="8257257" y="4426904"/>
            <a:ext cx="1081619" cy="1081620"/>
          </a:xfrm>
          <a:prstGeom prst="roundRect">
            <a:avLst>
              <a:gd name="adj" fmla="val 20288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000">
                <a:latin typeface="+mn-lt"/>
                <a:ea typeface="+mn-ea"/>
                <a:cs typeface="+mn-cs"/>
                <a:sym typeface="Helvetica Neue Medium"/>
              </a:defRPr>
            </a:pPr>
            <a:r>
              <a:t>Drain</a:t>
            </a:r>
          </a:p>
          <a:p>
            <a:pPr>
              <a:defRPr b="0" sz="2000">
                <a:latin typeface="+mn-lt"/>
                <a:ea typeface="+mn-ea"/>
                <a:cs typeface="+mn-cs"/>
                <a:sym typeface="Helvetica Neue Medium"/>
              </a:defRPr>
            </a:pPr>
            <a:r>
              <a:t>Marker</a:t>
            </a:r>
          </a:p>
        </p:txBody>
      </p:sp>
      <p:sp>
        <p:nvSpPr>
          <p:cNvPr id="1251" name="Drain…"/>
          <p:cNvSpPr/>
          <p:nvPr/>
        </p:nvSpPr>
        <p:spPr>
          <a:xfrm>
            <a:off x="8257257" y="7461336"/>
            <a:ext cx="1081619" cy="1081620"/>
          </a:xfrm>
          <a:prstGeom prst="roundRect">
            <a:avLst>
              <a:gd name="adj" fmla="val 20288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000">
                <a:latin typeface="+mn-lt"/>
                <a:ea typeface="+mn-ea"/>
                <a:cs typeface="+mn-cs"/>
                <a:sym typeface="Helvetica Neue Medium"/>
              </a:defRPr>
            </a:pPr>
            <a:r>
              <a:t>Drain</a:t>
            </a:r>
          </a:p>
          <a:p>
            <a:pPr>
              <a:defRPr b="0" sz="2000">
                <a:latin typeface="+mn-lt"/>
                <a:ea typeface="+mn-ea"/>
                <a:cs typeface="+mn-cs"/>
                <a:sym typeface="Helvetica Neue Medium"/>
              </a:defRPr>
            </a:pPr>
            <a:r>
              <a:t>Marker</a:t>
            </a:r>
          </a:p>
        </p:txBody>
      </p:sp>
      <p:sp>
        <p:nvSpPr>
          <p:cNvPr id="1252" name="Snap. Not."/>
          <p:cNvSpPr/>
          <p:nvPr/>
        </p:nvSpPr>
        <p:spPr>
          <a:xfrm>
            <a:off x="3915013" y="7386490"/>
            <a:ext cx="1081620" cy="1081620"/>
          </a:xfrm>
          <a:prstGeom prst="roundRect">
            <a:avLst>
              <a:gd name="adj" fmla="val 20288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Snap. Not.</a:t>
            </a:r>
          </a:p>
        </p:txBody>
      </p:sp>
      <p:sp>
        <p:nvSpPr>
          <p:cNvPr id="1253" name="Snap. Not."/>
          <p:cNvSpPr/>
          <p:nvPr/>
        </p:nvSpPr>
        <p:spPr>
          <a:xfrm>
            <a:off x="5112432" y="7408078"/>
            <a:ext cx="1081619" cy="1081620"/>
          </a:xfrm>
          <a:prstGeom prst="roundRect">
            <a:avLst>
              <a:gd name="adj" fmla="val 20288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Snap. Not.</a:t>
            </a:r>
          </a:p>
        </p:txBody>
      </p:sp>
      <p:sp>
        <p:nvSpPr>
          <p:cNvPr id="1254" name="data"/>
          <p:cNvSpPr/>
          <p:nvPr/>
        </p:nvSpPr>
        <p:spPr>
          <a:xfrm rot="5366993">
            <a:off x="16652692" y="7745127"/>
            <a:ext cx="808047" cy="434454"/>
          </a:xfrm>
          <a:prstGeom prst="roundRect">
            <a:avLst>
              <a:gd name="adj" fmla="val 45129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/>
            </a:lvl1pPr>
          </a:lstStyle>
          <a:p>
            <a:pPr/>
            <a:r>
              <a:t>data</a:t>
            </a:r>
          </a:p>
        </p:txBody>
      </p:sp>
      <p:sp>
        <p:nvSpPr>
          <p:cNvPr id="1255" name="data"/>
          <p:cNvSpPr/>
          <p:nvPr/>
        </p:nvSpPr>
        <p:spPr>
          <a:xfrm rot="5366993">
            <a:off x="21161522" y="7749054"/>
            <a:ext cx="808047" cy="434454"/>
          </a:xfrm>
          <a:prstGeom prst="roundRect">
            <a:avLst>
              <a:gd name="adj" fmla="val 45129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/>
            </a:lvl1pPr>
          </a:lstStyle>
          <a:p>
            <a:pPr/>
            <a:r>
              <a:t>data</a:t>
            </a:r>
          </a:p>
        </p:txBody>
      </p:sp>
      <p:sp>
        <p:nvSpPr>
          <p:cNvPr id="1256" name="data"/>
          <p:cNvSpPr/>
          <p:nvPr/>
        </p:nvSpPr>
        <p:spPr>
          <a:xfrm rot="17606254">
            <a:off x="12112095" y="7540408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200"/>
            </a:lvl1pPr>
          </a:lstStyle>
          <a:p>
            <a:pPr/>
            <a:r>
              <a:t>data</a:t>
            </a:r>
          </a:p>
        </p:txBody>
      </p:sp>
      <p:sp>
        <p:nvSpPr>
          <p:cNvPr id="1257" name="Rounded Rectangle"/>
          <p:cNvSpPr/>
          <p:nvPr/>
        </p:nvSpPr>
        <p:spPr>
          <a:xfrm rot="18652696">
            <a:off x="9160578" y="5308887"/>
            <a:ext cx="808048" cy="434455"/>
          </a:xfrm>
          <a:prstGeom prst="roundRect">
            <a:avLst>
              <a:gd name="adj" fmla="val 45129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58" name="Rounded Rectangle"/>
          <p:cNvSpPr/>
          <p:nvPr/>
        </p:nvSpPr>
        <p:spPr>
          <a:xfrm rot="16178749">
            <a:off x="9290425" y="7746453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59" name="Rounded Rectangle"/>
          <p:cNvSpPr/>
          <p:nvPr/>
        </p:nvSpPr>
        <p:spPr>
          <a:xfrm rot="16178749">
            <a:off x="13894767" y="7746819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0" name="Rounded Rectangle"/>
          <p:cNvSpPr/>
          <p:nvPr/>
        </p:nvSpPr>
        <p:spPr>
          <a:xfrm rot="16178749">
            <a:off x="18312407" y="7745120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1" name="Rounded Rectangle"/>
          <p:cNvSpPr/>
          <p:nvPr/>
        </p:nvSpPr>
        <p:spPr>
          <a:xfrm rot="12506788">
            <a:off x="16939841" y="8634440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3">
              <a:hueOff val="-274225"/>
              <a:satOff val="26768"/>
              <a:lumOff val="11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2" name="Rounded Rectangle"/>
          <p:cNvSpPr/>
          <p:nvPr/>
        </p:nvSpPr>
        <p:spPr>
          <a:xfrm rot="3107102">
            <a:off x="9199945" y="10296202"/>
            <a:ext cx="808048" cy="434454"/>
          </a:xfrm>
          <a:prstGeom prst="roundRect">
            <a:avLst>
              <a:gd name="adj" fmla="val 45129"/>
            </a:avLst>
          </a:prstGeom>
          <a:solidFill>
            <a:schemeClr val="accent5">
              <a:hueOff val="-152896"/>
              <a:lumOff val="12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3" name="Rounded Rectangle"/>
          <p:cNvSpPr/>
          <p:nvPr/>
        </p:nvSpPr>
        <p:spPr>
          <a:xfrm rot="3107102">
            <a:off x="12209607" y="8295383"/>
            <a:ext cx="808048" cy="434454"/>
          </a:xfrm>
          <a:prstGeom prst="roundRect">
            <a:avLst>
              <a:gd name="adj" fmla="val 45129"/>
            </a:avLst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4" name="Rounded Rectangle"/>
          <p:cNvSpPr/>
          <p:nvPr/>
        </p:nvSpPr>
        <p:spPr>
          <a:xfrm rot="16178749">
            <a:off x="13894767" y="7745134"/>
            <a:ext cx="808048" cy="434454"/>
          </a:xfrm>
          <a:prstGeom prst="roundRect">
            <a:avLst>
              <a:gd name="adj" fmla="val 45129"/>
            </a:avLst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5" name="Rounded Rectangle"/>
          <p:cNvSpPr/>
          <p:nvPr/>
        </p:nvSpPr>
        <p:spPr>
          <a:xfrm rot="16178749">
            <a:off x="18312407" y="7746819"/>
            <a:ext cx="808048" cy="434454"/>
          </a:xfrm>
          <a:prstGeom prst="roundRect">
            <a:avLst>
              <a:gd name="adj" fmla="val 45129"/>
            </a:avLst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6" name="Rounded Rectangle"/>
          <p:cNvSpPr/>
          <p:nvPr/>
        </p:nvSpPr>
        <p:spPr>
          <a:xfrm rot="12506788">
            <a:off x="16939841" y="8634440"/>
            <a:ext cx="808048" cy="434454"/>
          </a:xfrm>
          <a:prstGeom prst="roundRect">
            <a:avLst>
              <a:gd name="adj" fmla="val 45129"/>
            </a:avLst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7" name="Rounded Rectangle"/>
          <p:cNvSpPr/>
          <p:nvPr/>
        </p:nvSpPr>
        <p:spPr>
          <a:xfrm rot="18652696">
            <a:off x="9160578" y="5308887"/>
            <a:ext cx="808048" cy="434455"/>
          </a:xfrm>
          <a:prstGeom prst="roundRect">
            <a:avLst>
              <a:gd name="adj" fmla="val 45129"/>
            </a:avLst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8" name="Rounded Rectangle"/>
          <p:cNvSpPr/>
          <p:nvPr/>
        </p:nvSpPr>
        <p:spPr>
          <a:xfrm rot="16178749">
            <a:off x="9290425" y="7746452"/>
            <a:ext cx="808048" cy="434454"/>
          </a:xfrm>
          <a:prstGeom prst="roundRect">
            <a:avLst>
              <a:gd name="adj" fmla="val 45129"/>
            </a:avLst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200"/>
            </a:pPr>
          </a:p>
        </p:txBody>
      </p:sp>
      <p:sp>
        <p:nvSpPr>
          <p:cNvPr id="1269" name="Finished"/>
          <p:cNvSpPr/>
          <p:nvPr/>
        </p:nvSpPr>
        <p:spPr>
          <a:xfrm>
            <a:off x="8259374" y="4427964"/>
            <a:ext cx="1079501" cy="1079501"/>
          </a:xfrm>
          <a:prstGeom prst="roundRect">
            <a:avLst>
              <a:gd name="adj" fmla="val 1764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Finished</a:t>
            </a:r>
          </a:p>
        </p:txBody>
      </p:sp>
      <p:sp>
        <p:nvSpPr>
          <p:cNvPr id="1270" name="Finished"/>
          <p:cNvSpPr/>
          <p:nvPr/>
        </p:nvSpPr>
        <p:spPr>
          <a:xfrm>
            <a:off x="8257257" y="7463455"/>
            <a:ext cx="1079501" cy="1079501"/>
          </a:xfrm>
          <a:prstGeom prst="roundRect">
            <a:avLst>
              <a:gd name="adj" fmla="val 1764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Finished</a:t>
            </a:r>
          </a:p>
        </p:txBody>
      </p:sp>
      <p:sp>
        <p:nvSpPr>
          <p:cNvPr id="1271" name="Finished"/>
          <p:cNvSpPr/>
          <p:nvPr/>
        </p:nvSpPr>
        <p:spPr>
          <a:xfrm>
            <a:off x="12792837" y="7412655"/>
            <a:ext cx="1079501" cy="1079501"/>
          </a:xfrm>
          <a:prstGeom prst="roundRect">
            <a:avLst>
              <a:gd name="adj" fmla="val 1764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Finished</a:t>
            </a:r>
          </a:p>
        </p:txBody>
      </p:sp>
      <p:sp>
        <p:nvSpPr>
          <p:cNvPr id="1272" name="Finished"/>
          <p:cNvSpPr/>
          <p:nvPr/>
        </p:nvSpPr>
        <p:spPr>
          <a:xfrm>
            <a:off x="17313831" y="7423758"/>
            <a:ext cx="1079501" cy="1079501"/>
          </a:xfrm>
          <a:prstGeom prst="roundRect">
            <a:avLst>
              <a:gd name="adj" fmla="val 1764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Finished</a:t>
            </a:r>
          </a:p>
        </p:txBody>
      </p:sp>
      <p:sp>
        <p:nvSpPr>
          <p:cNvPr id="1273" name="Finished"/>
          <p:cNvSpPr/>
          <p:nvPr/>
        </p:nvSpPr>
        <p:spPr>
          <a:xfrm>
            <a:off x="21847523" y="7423758"/>
            <a:ext cx="1079501" cy="1079501"/>
          </a:xfrm>
          <a:prstGeom prst="roundRect">
            <a:avLst>
              <a:gd name="adj" fmla="val 17647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Finished</a:t>
            </a:r>
          </a:p>
        </p:txBody>
      </p:sp>
      <p:sp>
        <p:nvSpPr>
          <p:cNvPr id="1274" name="Failure recovery follows a similar idea:…"/>
          <p:cNvSpPr txBox="1"/>
          <p:nvPr/>
        </p:nvSpPr>
        <p:spPr>
          <a:xfrm>
            <a:off x="704431" y="10892939"/>
            <a:ext cx="6976936" cy="2600419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 algn="l">
              <a:defRPr sz="2700"/>
            </a:pPr>
            <a:r>
              <a:t>Failure recovery </a:t>
            </a:r>
            <a:r>
              <a:rPr b="0"/>
              <a:t>follows a similar idea:</a:t>
            </a:r>
          </a:p>
          <a:p>
            <a:pPr marL="500062" indent="-500062" algn="l">
              <a:buSzPct val="100000"/>
              <a:buAutoNum type="arabicPeriod" startAt="1"/>
              <a:defRPr sz="2700"/>
            </a:pPr>
            <a:r>
              <a:t>Pause </a:t>
            </a:r>
            <a:r>
              <a:rPr b="0"/>
              <a:t>processing (instead of drain)</a:t>
            </a:r>
          </a:p>
          <a:p>
            <a:pPr marL="500062" indent="-500062" algn="l">
              <a:buSzPct val="100000"/>
              <a:buAutoNum type="arabicPeriod" startAt="1"/>
              <a:defRPr sz="2700"/>
            </a:pPr>
            <a:r>
              <a:t>Rollback </a:t>
            </a:r>
            <a:r>
              <a:rPr b="0"/>
              <a:t>state (instead of checkpoint) </a:t>
            </a:r>
          </a:p>
          <a:p>
            <a:pPr marL="500062" indent="-500062" algn="l">
              <a:buSzPct val="100000"/>
              <a:buAutoNum type="arabicPeriod" startAt="1"/>
              <a:defRPr sz="2700"/>
            </a:pPr>
            <a:r>
              <a:t>Forward ResetMarkers</a:t>
            </a:r>
          </a:p>
          <a:p>
            <a:pPr algn="l">
              <a:defRPr b="0" sz="2700"/>
            </a:pPr>
            <a:r>
              <a:t>Finally, start </a:t>
            </a:r>
            <a:r>
              <a:rPr b="1"/>
              <a:t>replaying</a:t>
            </a:r>
            <a:r>
              <a:t> elements</a:t>
            </a:r>
          </a:p>
        </p:txBody>
      </p:sp>
      <p:grpSp>
        <p:nvGrpSpPr>
          <p:cNvPr id="1277" name="Group"/>
          <p:cNvGrpSpPr/>
          <p:nvPr/>
        </p:nvGrpSpPr>
        <p:grpSpPr>
          <a:xfrm>
            <a:off x="9913086" y="4330433"/>
            <a:ext cx="1880880" cy="1270001"/>
            <a:chOff x="0" y="205866"/>
            <a:chExt cx="1880879" cy="1270000"/>
          </a:xfrm>
        </p:grpSpPr>
        <p:sp>
          <p:nvSpPr>
            <p:cNvPr id="1275" name="Blocked"/>
            <p:cNvSpPr/>
            <p:nvPr/>
          </p:nvSpPr>
          <p:spPr>
            <a:xfrm>
              <a:off x="610879" y="20586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Blocked</a:t>
              </a:r>
            </a:p>
          </p:txBody>
        </p:sp>
        <p:sp>
          <p:nvSpPr>
            <p:cNvPr id="1276" name="Line"/>
            <p:cNvSpPr/>
            <p:nvPr/>
          </p:nvSpPr>
          <p:spPr>
            <a:xfrm flipV="1">
              <a:off x="0" y="393182"/>
              <a:ext cx="602901" cy="6029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8971 -0.218554" origin="layout" pathEditMode="relative">
                                      <p:cBhvr>
                                        <p:cTn id="19" dur="1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8078 0.005457" origin="layout" pathEditMode="relative">
                                      <p:cBhvr>
                                        <p:cTn id="22" dur="1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after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253"/>
                                        </p:tgtEl>
                                      </p:cBhvr>
                                      <p:by x="34999" y="34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mph" nodeType="withEffect" presetSubtype="0" presetID="6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252"/>
                                        </p:tgtEl>
                                      </p:cBhvr>
                                      <p:by x="34999" y="34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8971 -0.218554 L 0.128971 -0.165741" origin="layout" pathEditMode="relative">
                                      <p:cBhvr>
                                        <p:cTn id="31" dur="5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78078 0.005457 L 0.178078 0.060078" origin="layout" pathEditMode="relative">
                                      <p:cBhvr>
                                        <p:cTn id="34" dur="5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nodeType="with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path" nodeType="click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4175 0.231929 L 0.185442 0.217597" origin="layout" pathEditMode="relative">
                                      <p:cBhvr>
                                        <p:cTn id="66" dur="20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path" nodeType="withEffect" presetSubtype="0" presetID="-1" grpId="19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0.000000 0.000000 L 0.178912 -0.023227 L 0.185442 -0.005146" origin="layout" pathEditMode="relative">
                                      <p:cBhvr>
                                        <p:cTn id="69" dur="20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path" nodeType="withEffect" presetSubtype="0" presetID="-1" grpId="20" accel="50000" decel="50000" fill="hold">
                                  <p:stCondLst>
                                    <p:cond delay="200"/>
                                  </p:stCondLst>
                                  <p:childTnLst>
                                    <p:animMotion path="M 0.000000 0.000000 L 0.174175 0.231929 L 0.185442 0.217597" origin="layout" pathEditMode="relative">
                                      <p:cBhvr>
                                        <p:cTn id="72" dur="2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path" nodeType="withEffect" presetSubtype="0" presetID="-1" grpId="21" accel="50000" decel="50000" fill="hold">
                                  <p:stCondLst>
                                    <p:cond delay="100"/>
                                  </p:stCondLst>
                                  <p:childTnLst>
                                    <p:animMotion path="M 0.000000 0.000000 L 0.178912 -0.023227 L 0.185442 -0.005146" origin="layout" pathEditMode="relative">
                                      <p:cBhvr>
                                        <p:cTn id="75" dur="2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path" nodeType="withEffect" presetSubtype="0" presetID="-1" grpId="22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0.000000 0.000000 L 0.174175 0.231929 L 0.185442 0.217597" origin="layout" pathEditMode="relative">
                                      <p:cBhvr>
                                        <p:cTn id="78" dur="2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path" nodeType="withEffect" presetSubtype="0" presetID="-1" grpId="23" accel="50000" decel="50000" fill="hold">
                                  <p:stCondLst>
                                    <p:cond delay="200"/>
                                  </p:stCondLst>
                                  <p:childTnLst>
                                    <p:animMotion path="M 0.000000 0.000000 L 0.178912 -0.023227 L 0.185442 -0.005146" origin="layout" pathEditMode="relative">
                                      <p:cBhvr>
                                        <p:cTn id="81" dur="20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path" nodeType="click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49267 0.057335 0.102248 0.103883 0.157793 0.138633 C 0.260629 0.202967 0.370223 0.225861 0.478646 0.205658" origin="layout" pathEditMode="relative">
                                      <p:cBhvr>
                                        <p:cTn id="103" dur="2000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path" nodeType="withEffect" presetSubtype="0" presetID="-1" grpId="2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32462 0.116652 0.081042 0.216725 0.141141 0.291039 C 0.226340 0.396390 0.329105 0.444828 0.432456 0.427979" origin="layout" pathEditMode="relative">
                                      <p:cBhvr>
                                        <p:cTn id="106" dur="2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1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path" nodeType="clickEffect" presetSubtype="0" presetID="-1" grpId="3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1275 0.213585 L 0.185442 0.218339" origin="layout" pathEditMode="relative">
                                      <p:cBhvr>
                                        <p:cTn id="120" dur="20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Class="path" nodeType="withEffect" presetSubtype="0" presetID="-1" grpId="3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7129 -0.020316 L 0.185442 -0.002894" origin="layout" pathEditMode="relative">
                                      <p:cBhvr>
                                        <p:cTn id="123" dur="20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Class="entr" nodeType="click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Class="path" nodeType="afterEffect" presetSubtype="0" presetID="-1" grpId="3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9002 -0.145568" origin="layout" pathEditMode="relative">
                                      <p:cBhvr>
                                        <p:cTn id="133" dur="20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Class="entr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2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Class="entr" nodeType="with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Class="path" nodeType="clickEffect" presetSubtype="0" presetID="-1" grpId="3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85442 -0.005146 L 0.371405 -0.005241" origin="layout" pathEditMode="relative">
                                      <p:cBhvr>
                                        <p:cTn id="150" dur="20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Class="path" nodeType="withEffect" presetSubtype="0" presetID="-1" grpId="39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0.185442 0.217597 L 0.371163 0.217888" origin="layout" pathEditMode="relative">
                                      <p:cBhvr>
                                        <p:cTn id="153" dur="20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Class="path" nodeType="withEffect" presetSubtype="0" presetID="-1" grpId="40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0.185442 -0.005146 L 0.371405 -0.005241" origin="layout" pathEditMode="relative">
                                      <p:cBhvr>
                                        <p:cTn id="156" dur="2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Class="path" nodeType="withEffect" presetSubtype="0" presetID="-1" grpId="41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0.185442 0.217597 L 0.371163 0.217888" origin="layout" pathEditMode="relative">
                                      <p:cBhvr>
                                        <p:cTn id="159" dur="2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Class="path" nodeType="withEffect" presetSubtype="0" presetID="-1" grpId="42" accel="50000" decel="50000" fill="hold">
                                  <p:stCondLst>
                                    <p:cond delay="400"/>
                                  </p:stCondLst>
                                  <p:childTnLst>
                                    <p:animMotion path="M 0.185442 -0.005146 L 0.371405 -0.005241" origin="layout" pathEditMode="relative">
                                      <p:cBhvr>
                                        <p:cTn id="162" dur="20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Class="path" nodeType="withEffect" presetSubtype="0" presetID="-1" grpId="43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0.185442 0.217597 L 0.371163 0.217888" origin="layout" pathEditMode="relative">
                                      <p:cBhvr>
                                        <p:cTn id="165" dur="2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Class="entr" nodeType="clickEffect" presetSubtype="0" presetID="1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Class="path" nodeType="clickEffect" presetSubtype="0" presetID="-1" grpId="4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85442 0.218339 L 0.370884 0.218339" origin="layout" pathEditMode="relative">
                                      <p:cBhvr>
                                        <p:cTn id="181" dur="20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Class="path" nodeType="withEffect" presetSubtype="0" presetID="-1" grpId="4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85442 -0.002894 L 0.370884 -0.002894" origin="layout" pathEditMode="relative">
                                      <p:cBhvr>
                                        <p:cTn id="184" dur="20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1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Class="path" nodeType="clickEffect" presetSubtype="0" presetID="-1" grpId="4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371405 -0.005241 L 0.350738 0.059470 L 0.333428 0.104677 C 0.328439 0.115300 0.322768 0.124827 0.316486 0.133000 C 0.306059 0.146567 0.294821 0.156396 0.282588 0.157763 C 0.264014 0.159839 0.246532 0.142802 0.232066 0.121013 C 0.210649 0.088754 0.194129 0.045875 0.185442 -0.005146" origin="layout" pathEditMode="relative">
                                      <p:cBhvr>
                                        <p:cTn id="192" dur="20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Class="path" nodeType="withEffect" presetSubtype="0" presetID="-1" grpId="48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0.371163 0.217888 L 0.556327 0.218332" origin="layout" pathEditMode="relative">
                                      <p:cBhvr>
                                        <p:cTn id="195" dur="2000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Class="path" nodeType="withEffect" presetSubtype="0" presetID="-1" grpId="49" accel="50000" decel="50000" fill="hold">
                                  <p:stCondLst>
                                    <p:cond delay="300"/>
                                  </p:stCondLst>
                                  <p:childTnLst>
                                    <p:animMotion path="M 0.371405 -0.005241 L 0.350738 0.059470 L 0.333428 0.104677 C 0.328439 0.115300 0.322768 0.124827 0.316486 0.133000 C 0.306059 0.146567 0.294821 0.156396 0.282588 0.157763 C 0.264014 0.159839 0.246532 0.142802 0.232066 0.121013 C 0.210649 0.088754 0.194129 0.045875 0.185442 -0.005146" origin="layout" pathEditMode="relative">
                                      <p:cBhvr>
                                        <p:cTn id="198" dur="2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Class="path" nodeType="withEffect" presetSubtype="0" presetID="-1" grpId="50" accel="50000" decel="50000" fill="hold">
                                  <p:stCondLst>
                                    <p:cond delay="200"/>
                                  </p:stCondLst>
                                  <p:childTnLst>
                                    <p:animMotion path="M 0.371163 0.217888 L 0.556327 0.218332" origin="layout" pathEditMode="relative">
                                      <p:cBhvr>
                                        <p:cTn id="201" dur="200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Class="path" nodeType="withEffect" presetSubtype="0" presetID="-1" grpId="51" accel="50000" decel="50000" fill="hold">
                                  <p:stCondLst>
                                    <p:cond delay="200"/>
                                  </p:stCondLst>
                                  <p:childTnLst>
                                    <p:animMotion path="M 0.371405 -0.005241 L 0.350738 0.059470 L 0.333428 0.104677 C 0.328439 0.115300 0.322768 0.124827 0.316486 0.133000 C 0.306059 0.146567 0.294821 0.156396 0.282588 0.157763 C 0.264014 0.159839 0.246532 0.142802 0.232066 0.121013 C 0.210649 0.088754 0.194129 0.045875 0.185442 -0.005146" origin="layout" pathEditMode="relative">
                                      <p:cBhvr>
                                        <p:cTn id="204" dur="2000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Class="path" nodeType="withEffect" presetSubtype="0" presetID="-1" grpId="52" accel="50000" decel="50000" fill="hold">
                                  <p:stCondLst>
                                    <p:cond delay="200"/>
                                  </p:stCondLst>
                                  <p:childTnLst>
                                    <p:animMotion path="M 0.371163 0.217888 L 0.556327 0.218332" origin="layout" pathEditMode="relative">
                                      <p:cBhvr>
                                        <p:cTn id="207" dur="2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Class="entr" nodeType="clickEffect" presetSubtype="0" presetID="1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Class="entr" nodeType="afterEffect" presetSubtype="0" presetID="1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Class="path" nodeType="clickEffect" presetSubtype="0" presetID="-1" grpId="5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370884 0.218339 L 0.556324 0.218339" origin="layout" pathEditMode="relative">
                                      <p:cBhvr>
                                        <p:cTn id="218" dur="2000" fill="hold"/>
                                        <p:tgtEl>
                                          <p:spTgt spid="1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Class="path" nodeType="withEffect" presetSubtype="0" presetID="-1" grpId="5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370884 -0.002894 L 0.351794 0.062008 L 0.331897 0.108784 C 0.324905 0.126726 0.315189 0.140789 0.303884 0.149305 C 0.292281 0.158045 0.280443 0.161245 0.269047 0.157619 C 0.257151 0.153834 0.246406 0.142894 0.236914 0.130298 C 0.212885 0.098415 0.194278 0.053020 0.185442 -0.003138" origin="layout" pathEditMode="relative">
                                      <p:cBhvr>
                                        <p:cTn id="221" dur="20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1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Class="path" nodeType="clickEffect" presetSubtype="0" presetID="-1" grpId="5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9174 0.101083 0.076775 0.181581 0.135021 0.228332 C 0.164162 0.251722 0.195352 0.266013 0.227222 0.270580" origin="layout" pathEditMode="relative">
                                      <p:cBhvr>
                                        <p:cTn id="229" dur="20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Class="path" nodeType="withEffect" presetSubtype="0" presetID="-1" grpId="5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32257 0.036153 0.057282 0.089467 0.071516 0.152358 C 0.080136 0.190445 0.084540 0.231131 0.084488 0.272185" origin="layout" pathEditMode="relative">
                                      <p:cBhvr>
                                        <p:cTn id="232" dur="2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Class="path" nodeType="withEffect" presetSubtype="0" presetID="-1" grpId="5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25768 0.051111 0.031030 0.125006 0.013321 0.185990 C -0.000509 0.233618 -0.026738 0.265958 -0.056683 0.272185" origin="layout" pathEditMode="relative">
                                      <p:cBhvr>
                                        <p:cTn id="235" dur="2000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9" fill="hold"/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Class="entr" nodeType="clickEffect" presetSubtype="0" presetID="1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Class="entr" nodeType="afterEffect" presetSubtype="0" presetID="1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Class="entr" nodeType="afterEffect" presetSubtype="0" presetID="1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Class="entr" nodeType="afterEffect" presetSubtype="0" presetID="1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2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Class="entr" nodeType="afterEffect" presetSubtype="0" presetID="1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Class="exit" nodeType="clickEffect" presetSubtype="0" presetID="1" grpId="6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Class="exit" nodeType="afterEffect" presetSubtype="0" presetID="1" grpId="6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Class="exit" nodeType="afterEffect" presetSubtype="0" presetID="1" grpId="6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Class="exit" nodeType="afterEffect" presetSubtype="0" presetID="1" grpId="6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Class="exit" nodeType="afterEffect" presetSubtype="0" presetID="1" grpId="6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Class="exit" nodeType="afterEffect" presetSubtype="0" presetID="1" grpId="7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Class="exit" nodeType="afterEffect" presetSubtype="0" presetID="1" grpId="7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Class="exit" nodeType="afterEffect" presetSubtype="0" presetID="1" grpId="7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Class="path" nodeType="withEffect" presetSubtype="0" presetID="-1" grpId="7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17000 0.067598 -0.044961 0.124639 -0.080303 0.163821 C -0.108049 0.194581 -0.139483 0.213285 -0.172054 0.218416" origin="layout" pathEditMode="relative">
                                      <p:cBhvr>
                                        <p:cTn id="283" dur="2000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Class="path" nodeType="withEffect" presetSubtype="0" presetID="-1" grpId="7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18353 0.028297 -0.041060 0.046152 -0.065184 0.051253 C -0.100149 0.058647 -0.135223 0.039092 -0.161551 -0.002476" origin="layout" pathEditMode="relative">
                                      <p:cBhvr>
                                        <p:cTn id="286" dur="20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Class="path" nodeType="withEffect" presetSubtype="0" presetID="-1" grpId="7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77454 0.086695 -0.172166 0.109850 -0.259909 0.063543 C -0.287140 0.049171 -0.313128 0.028203 -0.337141 0.001228" origin="layout" pathEditMode="relative">
                                      <p:cBhvr>
                                        <p:cTn id="289" dur="20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Class="path" nodeType="withEffect" presetSubtype="0" presetID="-1" grpId="7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109957 0.140619 -0.250214 0.183380 -0.380243 0.115929 C -0.427619 0.091353 -0.472242 0.052369 -0.512132 0.000709" origin="layout" pathEditMode="relative">
                                      <p:cBhvr>
                                        <p:cTn id="292" dur="2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Class="path" nodeType="withEffect" presetSubtype="0" presetID="-1" grpId="7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142474 0.138773 -0.307239 0.187391 -0.467292 0.137888 C -0.544535 0.113998 -0.619004 0.067419 -0.687645 0.000061" origin="layout" pathEditMode="relative">
                                      <p:cBhvr>
                                        <p:cTn id="295" dur="20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Class="entr" nodeType="clickEffect" presetSubtype="0" presetID="1" grpId="7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9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Class="entr" nodeType="clickEffect" presetSubtype="0" presetID="1" grpId="7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3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3" grpId="69"/>
      <p:bldP build="whole" bldLvl="1" animBg="1" rev="0" advAuto="0" spid="1247" grpId="70"/>
      <p:bldP build="whole" bldLvl="1" animBg="1" rev="0" advAuto="0" spid="1274" grpId="79"/>
      <p:bldP build="whole" bldLvl="1" animBg="1" rev="0" advAuto="0" spid="1243" grpId="12"/>
      <p:bldP build="whole" bldLvl="1" animBg="1" rev="0" advAuto="0" spid="1250" grpId="30"/>
      <p:bldP build="whole" bldLvl="1" animBg="1" rev="0" advAuto="0" spid="1272" grpId="61"/>
      <p:bldP build="whole" bldLvl="1" animBg="1" rev="0" advAuto="0" spid="1247" grpId="15"/>
      <p:bldP build="whole" bldLvl="1" animBg="1" rev="0" advAuto="0" spid="1248" grpId="67"/>
      <p:bldP build="whole" bldLvl="1" animBg="1" rev="0" advAuto="0" spid="1244" grpId="72"/>
      <p:bldP build="whole" bldLvl="1" animBg="1" rev="0" advAuto="0" spid="1252" grpId="2"/>
      <p:bldP build="whole" bldLvl="1" animBg="1" rev="0" advAuto="0" spid="1265" grpId="54"/>
      <p:bldP build="whole" bldLvl="1" animBg="1" rev="0" advAuto="0" spid="1252" grpId="8"/>
      <p:bldP build="whole" bldLvl="1" animBg="1" rev="0" advAuto="0" spid="1267" grpId="24"/>
      <p:bldP build="whole" bldLvl="1" animBg="1" rev="0" advAuto="0" spid="1251" grpId="29"/>
      <p:bldP build="whole" bldLvl="1" animBg="1" rev="0" advAuto="0" spid="1244" grpId="13"/>
      <p:bldP build="p" bldLvl="5" animBg="1" rev="0" advAuto="0" spid="1223" grpId="37"/>
      <p:bldP build="whole" bldLvl="1" animBg="1" rev="0" advAuto="0" spid="1273" grpId="62"/>
      <p:bldP build="whole" bldLvl="1" animBg="1" rev="0" advAuto="0" spid="1248" grpId="16"/>
      <p:bldP build="whole" bldLvl="1" animBg="1" rev="0" advAuto="0" spid="1269" grpId="60"/>
      <p:bldP build="whole" bldLvl="1" animBg="1" rev="0" advAuto="0" spid="1249" grpId="71"/>
      <p:bldP build="whole" bldLvl="1" animBg="1" rev="0" advAuto="0" spid="1253" grpId="1"/>
      <p:bldP build="whole" bldLvl="1" animBg="1" rev="0" advAuto="0" spid="1263" grpId="36"/>
      <p:bldP build="whole" bldLvl="1" animBg="1" rev="0" advAuto="0" spid="1266" grpId="53"/>
      <p:bldP build="whole" bldLvl="1" animBg="1" rev="0" advAuto="0" spid="1253" grpId="7"/>
      <p:bldP build="p" bldLvl="5" animBg="1" rev="0" advAuto="0" spid="1217" grpId="11"/>
      <p:bldP build="whole" bldLvl="1" animBg="1" rev="0" advAuto="0" spid="1268" grpId="25"/>
      <p:bldP build="whole" bldLvl="1" animBg="1" rev="0" advAuto="0" spid="1277" grpId="26"/>
      <p:bldP build="whole" bldLvl="1" animBg="1" rev="0" advAuto="0" spid="1250" grpId="65"/>
      <p:bldP build="whole" bldLvl="1" animBg="1" rev="0" advAuto="0" spid="1246" grpId="68"/>
      <p:bldP build="whole" bldLvl="1" animBg="1" rev="0" advAuto="0" spid="1270" grpId="64"/>
      <p:bldP build="whole" bldLvl="1" animBg="1" rev="0" advAuto="0" spid="1249" grpId="17"/>
      <p:bldP build="whole" bldLvl="1" animBg="1" rev="0" advAuto="0" spid="1229" grpId="33"/>
      <p:bldP build="whole" bldLvl="1" animBg="1" rev="0" advAuto="0" spid="1234" grpId="78"/>
      <p:bldP build="whole" bldLvl="1" animBg="1" rev="0" advAuto="0" spid="1233" grpId="3"/>
      <p:bldP build="whole" bldLvl="1" animBg="1" rev="0" advAuto="0" spid="1233" grpId="4"/>
      <p:bldP build="whole" bldLvl="1" animBg="1" rev="0" advAuto="0" spid="1264" grpId="44"/>
      <p:bldP build="whole" bldLvl="1" animBg="1" rev="0" advAuto="0" spid="1251" grpId="66"/>
      <p:bldP build="whole" bldLvl="1" animBg="1" rev="0" advAuto="0" spid="1246" grpId="14"/>
      <p:bldP build="whole" bldLvl="1" animBg="1" rev="0" advAuto="0" spid="1245" grpId="34"/>
      <p:bldP build="whole" bldLvl="1" animBg="1" rev="0" advAuto="0" spid="1271" grpId="6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IBM Streams - 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IBM Streams - Discussion</a:t>
            </a:r>
          </a:p>
        </p:txBody>
      </p:sp>
      <p:sp>
        <p:nvSpPr>
          <p:cNvPr id="1282" name="Q: What are the weaknesses of the snapshotting protocol?…"/>
          <p:cNvSpPr txBox="1"/>
          <p:nvPr>
            <p:ph type="body" idx="1"/>
          </p:nvPr>
        </p:nvSpPr>
        <p:spPr>
          <a:xfrm>
            <a:off x="1689100" y="3149600"/>
            <a:ext cx="21446338" cy="929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4600"/>
            </a:pPr>
            <a:r>
              <a:t>Q: </a:t>
            </a:r>
            <a:r>
              <a:rPr b="0"/>
              <a:t>What are the </a:t>
            </a:r>
            <a:r>
              <a:t>weaknesses</a:t>
            </a:r>
            <a:r>
              <a:rPr b="0"/>
              <a:t> of the snapshotting protocol?</a:t>
            </a:r>
            <a:endParaRPr b="0"/>
          </a:p>
          <a:p>
            <a:pPr marL="0" indent="0">
              <a:buSzTx/>
              <a:buNone/>
              <a:defRPr b="1" sz="4600"/>
            </a:pPr>
            <a:r>
              <a:t>A:</a:t>
            </a:r>
            <a:r>
              <a:rPr b="0"/>
              <a:t> Dataflow is </a:t>
            </a:r>
            <a:r>
              <a:t>blocked</a:t>
            </a:r>
            <a:r>
              <a:rPr b="0"/>
              <a:t> until sinks receive drain markers on all channels.</a:t>
            </a:r>
            <a:endParaRPr b="0"/>
          </a:p>
          <a:p>
            <a:pPr marL="0" indent="0">
              <a:buSzTx/>
              <a:buNone/>
              <a:defRPr b="1" sz="4600"/>
            </a:pPr>
            <a:r>
              <a:t>A:</a:t>
            </a:r>
            <a:r>
              <a:rPr b="0"/>
              <a:t> State checkpoints are currently </a:t>
            </a:r>
            <a:r>
              <a:t>synchronous</a:t>
            </a:r>
            <a:r>
              <a:rPr b="0"/>
              <a:t>.</a:t>
            </a:r>
          </a:p>
        </p:txBody>
      </p:sp>
      <p:sp>
        <p:nvSpPr>
          <p:cNvPr id="12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8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Apache Spark…"/>
          <p:cNvSpPr/>
          <p:nvPr/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Apache Spark</a:t>
            </a:r>
          </a:p>
          <a:p>
            <a:pPr>
              <a:defRPr b="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Structured Streaming</a:t>
            </a:r>
          </a:p>
          <a:p>
            <a:pPr>
              <a:defRPr b="0"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(Version 2.3.0)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park Structured Streaming - 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Spark Structured Streaming - Problem Statement</a:t>
            </a:r>
          </a:p>
        </p:txBody>
      </p:sp>
      <p:sp>
        <p:nvSpPr>
          <p:cNvPr id="1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9" name="Rectangle"/>
          <p:cNvSpPr/>
          <p:nvPr/>
        </p:nvSpPr>
        <p:spPr>
          <a:xfrm>
            <a:off x="1689100" y="2667000"/>
            <a:ext cx="10502900" cy="5080000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0" name="Rectangle"/>
          <p:cNvSpPr/>
          <p:nvPr/>
        </p:nvSpPr>
        <p:spPr>
          <a:xfrm>
            <a:off x="1689100" y="7747000"/>
            <a:ext cx="10502900" cy="5080000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1" name="Rectangle"/>
          <p:cNvSpPr/>
          <p:nvPr/>
        </p:nvSpPr>
        <p:spPr>
          <a:xfrm>
            <a:off x="12192000" y="7747000"/>
            <a:ext cx="10502900" cy="5080000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2" name="Rectangle"/>
          <p:cNvSpPr/>
          <p:nvPr/>
        </p:nvSpPr>
        <p:spPr>
          <a:xfrm>
            <a:off x="12192000" y="2667000"/>
            <a:ext cx="10502900" cy="5080000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295" name="Group"/>
          <p:cNvGrpSpPr/>
          <p:nvPr/>
        </p:nvGrpSpPr>
        <p:grpSpPr>
          <a:xfrm>
            <a:off x="12192000" y="7810500"/>
            <a:ext cx="10502900" cy="4503880"/>
            <a:chOff x="0" y="0"/>
            <a:chExt cx="10502899" cy="4503879"/>
          </a:xfrm>
        </p:grpSpPr>
        <p:sp>
          <p:nvSpPr>
            <p:cNvPr id="1293" name="Cost &amp; Performance…"/>
            <p:cNvSpPr txBox="1"/>
            <p:nvPr/>
          </p:nvSpPr>
          <p:spPr>
            <a:xfrm>
              <a:off x="1511553" y="0"/>
              <a:ext cx="7479793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defRPr sz="6000"/>
              </a:pPr>
              <a:r>
                <a:t>Cost &amp; Performance</a:t>
              </a:r>
            </a:p>
            <a:p>
              <a:pPr>
                <a:defRPr sz="6000"/>
              </a:pPr>
              <a:r>
                <a:t>Challenges</a:t>
              </a:r>
            </a:p>
          </p:txBody>
        </p:sp>
        <p:sp>
          <p:nvSpPr>
            <p:cNvPr id="1294" name="Streaming systems run 24/7…"/>
            <p:cNvSpPr txBox="1"/>
            <p:nvPr/>
          </p:nvSpPr>
          <p:spPr>
            <a:xfrm>
              <a:off x="0" y="2476500"/>
              <a:ext cx="10502900" cy="2027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spcBef>
                  <a:spcPts val="2800"/>
                </a:spcBef>
                <a:defRPr b="0" sz="2600"/>
              </a:pPr>
              <a:r>
                <a:t>Streaming systems run </a:t>
              </a:r>
              <a:r>
                <a:rPr b="1"/>
                <a:t>24/7</a:t>
              </a:r>
            </a:p>
            <a:p>
              <a:pPr>
                <a:spcBef>
                  <a:spcPts val="2800"/>
                </a:spcBef>
                <a:defRPr b="0" sz="2600"/>
              </a:pPr>
              <a:r>
                <a:t>Must support </a:t>
              </a:r>
              <a:r>
                <a:rPr b="1"/>
                <a:t>dynamic rescaling</a:t>
              </a:r>
            </a:p>
            <a:p>
              <a:pPr>
                <a:spcBef>
                  <a:spcPts val="2800"/>
                </a:spcBef>
                <a:defRPr b="0" sz="2600"/>
              </a:pPr>
              <a:r>
                <a:t>Favour </a:t>
              </a:r>
              <a:r>
                <a:rPr b="1"/>
                <a:t>throughput</a:t>
              </a:r>
              <a:r>
                <a:t> over latency</a:t>
              </a:r>
            </a:p>
          </p:txBody>
        </p:sp>
      </p:grpSp>
      <p:grpSp>
        <p:nvGrpSpPr>
          <p:cNvPr id="1298" name="Group"/>
          <p:cNvGrpSpPr/>
          <p:nvPr/>
        </p:nvGrpSpPr>
        <p:grpSpPr>
          <a:xfrm>
            <a:off x="1689100" y="7810500"/>
            <a:ext cx="10502900" cy="4173680"/>
            <a:chOff x="0" y="0"/>
            <a:chExt cx="10502899" cy="4173679"/>
          </a:xfrm>
        </p:grpSpPr>
        <p:sp>
          <p:nvSpPr>
            <p:cNvPr id="1296" name="Operational…"/>
            <p:cNvSpPr txBox="1"/>
            <p:nvPr/>
          </p:nvSpPr>
          <p:spPr>
            <a:xfrm>
              <a:off x="3124162" y="0"/>
              <a:ext cx="4360165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defRPr sz="6000"/>
              </a:pPr>
              <a:r>
                <a:t>Operational</a:t>
              </a:r>
            </a:p>
            <a:p>
              <a:pPr>
                <a:defRPr sz="6000"/>
              </a:pPr>
              <a:r>
                <a:t>Challenges</a:t>
              </a:r>
            </a:p>
          </p:txBody>
        </p:sp>
        <p:sp>
          <p:nvSpPr>
            <p:cNvPr id="1297" name="Streaming systems are distributed…"/>
            <p:cNvSpPr txBox="1"/>
            <p:nvPr/>
          </p:nvSpPr>
          <p:spPr>
            <a:xfrm>
              <a:off x="0" y="2476500"/>
              <a:ext cx="10502900" cy="1697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spcBef>
                  <a:spcPts val="3000"/>
                </a:spcBef>
                <a:defRPr b="0" sz="2600"/>
              </a:pPr>
              <a:r>
                <a:t>Streaming systems are </a:t>
              </a:r>
              <a:r>
                <a:rPr b="1"/>
                <a:t>distributed</a:t>
              </a:r>
            </a:p>
            <a:p>
              <a:pPr>
                <a:spcBef>
                  <a:spcPts val="3000"/>
                </a:spcBef>
                <a:defRPr b="0" sz="2600"/>
              </a:pPr>
              <a:r>
                <a:t>Must handle </a:t>
              </a:r>
              <a:r>
                <a:rPr b="1"/>
                <a:t>failures</a:t>
              </a:r>
              <a:r>
                <a:t>, </a:t>
              </a:r>
              <a:r>
                <a:rPr b="1"/>
                <a:t>migration</a:t>
              </a:r>
              <a:r>
                <a:t>, </a:t>
              </a:r>
              <a:r>
                <a:rPr b="1"/>
                <a:t>graceful shutdown</a:t>
              </a:r>
              <a:r>
                <a:t>,</a:t>
              </a:r>
              <a:br/>
              <a:r>
                <a:rPr b="1"/>
                <a:t>code updates</a:t>
              </a:r>
              <a:r>
                <a:t>, </a:t>
              </a:r>
              <a:r>
                <a:rPr b="1"/>
                <a:t>stragglers</a:t>
              </a:r>
              <a:r>
                <a:t>, </a:t>
              </a:r>
              <a:r>
                <a:rPr b="1"/>
                <a:t>monitoring, </a:t>
              </a:r>
              <a:r>
                <a:t>...</a:t>
              </a:r>
            </a:p>
          </p:txBody>
        </p:sp>
      </p:grpSp>
      <p:grpSp>
        <p:nvGrpSpPr>
          <p:cNvPr id="1301" name="Group"/>
          <p:cNvGrpSpPr/>
          <p:nvPr/>
        </p:nvGrpSpPr>
        <p:grpSpPr>
          <a:xfrm>
            <a:off x="12192000" y="2805020"/>
            <a:ext cx="10502899" cy="2401980"/>
            <a:chOff x="0" y="0"/>
            <a:chExt cx="10502898" cy="2401979"/>
          </a:xfrm>
        </p:grpSpPr>
        <p:sp>
          <p:nvSpPr>
            <p:cNvPr id="1299" name="Integration…"/>
            <p:cNvSpPr/>
            <p:nvPr/>
          </p:nvSpPr>
          <p:spPr>
            <a:xfrm>
              <a:off x="525145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defRPr sz="6000"/>
              </a:pPr>
              <a:r>
                <a:t>Integration</a:t>
              </a:r>
            </a:p>
            <a:p>
              <a:pPr>
                <a:defRPr sz="6000"/>
              </a:pPr>
              <a:r>
                <a:t>Challenges</a:t>
              </a:r>
            </a:p>
          </p:txBody>
        </p:sp>
        <p:sp>
          <p:nvSpPr>
            <p:cNvPr id="1300" name="Streaming programs don't run in isolation…"/>
            <p:cNvSpPr/>
            <p:nvPr/>
          </p:nvSpPr>
          <p:spPr>
            <a:xfrm>
              <a:off x="0" y="2401979"/>
              <a:ext cx="1050289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spcBef>
                  <a:spcPts val="2800"/>
                </a:spcBef>
                <a:defRPr b="0" sz="2600"/>
              </a:pPr>
              <a:r>
                <a:t>Streaming programs </a:t>
              </a:r>
              <a:r>
                <a:rPr b="1"/>
                <a:t>don't run in isolation</a:t>
              </a:r>
            </a:p>
            <a:p>
              <a:pPr>
                <a:spcBef>
                  <a:spcPts val="2800"/>
                </a:spcBef>
                <a:defRPr b="0" sz="2600"/>
              </a:pPr>
              <a:r>
                <a:t>Must support </a:t>
              </a:r>
              <a:r>
                <a:rPr b="1"/>
                <a:t>interactive queries</a:t>
              </a:r>
              <a:r>
                <a:t> &amp; joins with</a:t>
              </a:r>
              <a:r>
                <a:rPr b="1"/>
                <a:t> batch data</a:t>
              </a:r>
            </a:p>
          </p:txBody>
        </p:sp>
      </p:grpSp>
      <p:grpSp>
        <p:nvGrpSpPr>
          <p:cNvPr id="1304" name="Group"/>
          <p:cNvGrpSpPr/>
          <p:nvPr/>
        </p:nvGrpSpPr>
        <p:grpSpPr>
          <a:xfrm>
            <a:off x="1689100" y="2805020"/>
            <a:ext cx="10502900" cy="2401980"/>
            <a:chOff x="0" y="0"/>
            <a:chExt cx="10502899" cy="2401979"/>
          </a:xfrm>
        </p:grpSpPr>
        <p:sp>
          <p:nvSpPr>
            <p:cNvPr id="1302" name="API…"/>
            <p:cNvSpPr/>
            <p:nvPr/>
          </p:nvSpPr>
          <p:spPr>
            <a:xfrm>
              <a:off x="5304243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defRPr sz="6000"/>
              </a:pPr>
              <a:r>
                <a:t>API</a:t>
              </a:r>
            </a:p>
            <a:p>
              <a:pPr>
                <a:defRPr sz="6000"/>
              </a:pPr>
              <a:r>
                <a:t>Challenges</a:t>
              </a:r>
            </a:p>
          </p:txBody>
        </p:sp>
        <p:sp>
          <p:nvSpPr>
            <p:cNvPr id="1303" name="Reusing programs for batch data is often not possible…"/>
            <p:cNvSpPr/>
            <p:nvPr/>
          </p:nvSpPr>
          <p:spPr>
            <a:xfrm>
              <a:off x="0" y="2401979"/>
              <a:ext cx="105029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spcBef>
                  <a:spcPts val="2800"/>
                </a:spcBef>
                <a:defRPr b="0" sz="2600"/>
              </a:pPr>
              <a:r>
                <a:rPr b="1"/>
                <a:t>Reusing</a:t>
              </a:r>
              <a:r>
                <a:t> programs for batch data is often not possible</a:t>
              </a:r>
            </a:p>
            <a:p>
              <a:pPr>
                <a:spcBef>
                  <a:spcPts val="2800"/>
                </a:spcBef>
                <a:defRPr b="0" sz="2600"/>
              </a:pPr>
              <a:r>
                <a:t>Users must write </a:t>
              </a:r>
              <a:r>
                <a:rPr b="1"/>
                <a:t>incrementally executing</a:t>
              </a:r>
              <a:r>
                <a:t> code: </a:t>
              </a:r>
              <a:r>
                <a:rPr b="1"/>
                <a:t>What</a:t>
              </a:r>
              <a:r>
                <a:t> vs</a:t>
              </a:r>
              <a:r>
                <a:rPr b="1"/>
                <a:t> How</a:t>
              </a:r>
            </a:p>
          </p:txBody>
        </p:sp>
      </p:grpSp>
      <p:sp>
        <p:nvSpPr>
          <p:cNvPr id="1305" name="Solution: Unified API &amp; Runtime for Stream &amp; Batch"/>
          <p:cNvSpPr/>
          <p:nvPr/>
        </p:nvSpPr>
        <p:spPr>
          <a:xfrm>
            <a:off x="3613877" y="7041120"/>
            <a:ext cx="17156246" cy="1411760"/>
          </a:xfrm>
          <a:prstGeom prst="rect">
            <a:avLst/>
          </a:prstGeom>
          <a:solidFill>
            <a:srgbClr val="D5D5D5"/>
          </a:solidFill>
          <a:ln w="762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spcBef>
                <a:spcPts val="5900"/>
              </a:spcBef>
              <a:defRPr sz="5300"/>
            </a:pPr>
            <a:r>
              <a:t>Solution: </a:t>
            </a:r>
            <a:r>
              <a:rPr b="0"/>
              <a:t>Unified API &amp; Runtime for Stream &amp; Batch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4" grpId="1"/>
      <p:bldP build="whole" bldLvl="1" animBg="1" rev="0" advAuto="0" spid="1305" grpId="5"/>
      <p:bldP build="whole" bldLvl="1" animBg="1" rev="0" advAuto="0" spid="1298" grpId="3"/>
      <p:bldP build="whole" bldLvl="1" animBg="1" rev="0" advAuto="0" spid="1295" grpId="4"/>
      <p:bldP build="whole" bldLvl="1" animBg="1" rev="0" advAuto="0" spid="1301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1310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70972" b="8533"/>
          <a:stretch>
            <a:fillRect/>
          </a:stretch>
        </p:blipFill>
        <p:spPr>
          <a:xfrm>
            <a:off x="1689100" y="3869185"/>
            <a:ext cx="3331935" cy="830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9715" t="0" r="0" b="79081"/>
          <a:stretch>
            <a:fillRect/>
          </a:stretch>
        </p:blipFill>
        <p:spPr>
          <a:xfrm>
            <a:off x="8625734" y="2643018"/>
            <a:ext cx="8067547" cy="1898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0942" t="63641" r="27655" b="11984"/>
          <a:stretch>
            <a:fillRect/>
          </a:stretch>
        </p:blipFill>
        <p:spPr>
          <a:xfrm>
            <a:off x="9255702" y="10639197"/>
            <a:ext cx="4752304" cy="2211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75740" t="31086" r="0" b="46519"/>
          <a:stretch>
            <a:fillRect/>
          </a:stretch>
        </p:blipFill>
        <p:spPr>
          <a:xfrm>
            <a:off x="19910425" y="6505868"/>
            <a:ext cx="2784601" cy="2032282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Rounded Rectangle"/>
          <p:cNvSpPr/>
          <p:nvPr/>
        </p:nvSpPr>
        <p:spPr>
          <a:xfrm>
            <a:off x="5339841" y="4657557"/>
            <a:ext cx="14507084" cy="5729019"/>
          </a:xfrm>
          <a:prstGeom prst="roundRect">
            <a:avLst>
              <a:gd name="adj" fmla="val 11815"/>
            </a:avLst>
          </a:prstGeom>
          <a:ln w="1270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6" name="Spark Structured Streaming"/>
          <p:cNvSpPr txBox="1"/>
          <p:nvPr/>
        </p:nvSpPr>
        <p:spPr>
          <a:xfrm>
            <a:off x="9327184" y="4920625"/>
            <a:ext cx="6532398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/>
            </a:lvl1pPr>
          </a:lstStyle>
          <a:p>
            <a:pPr/>
            <a:r>
              <a:t>Spark Structured Streaming</a:t>
            </a:r>
          </a:p>
        </p:txBody>
      </p:sp>
      <p:sp>
        <p:nvSpPr>
          <p:cNvPr id="1317" name="Incrementaliser…"/>
          <p:cNvSpPr/>
          <p:nvPr/>
        </p:nvSpPr>
        <p:spPr>
          <a:xfrm>
            <a:off x="9303210" y="5971781"/>
            <a:ext cx="2921001" cy="3550438"/>
          </a:xfrm>
          <a:prstGeom prst="rect">
            <a:avLst/>
          </a:prstGeom>
          <a:solidFill>
            <a:schemeClr val="accent1">
              <a:lumOff val="16847"/>
            </a:schemeClr>
          </a:solidFill>
          <a:ln w="762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  <a:r>
              <a:t>Incrementaliser</a:t>
            </a: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  <a:r>
              <a:t>Reuses catalyst</a:t>
            </a:r>
          </a:p>
        </p:txBody>
      </p:sp>
      <p:sp>
        <p:nvSpPr>
          <p:cNvPr id="1318" name="Analysis…"/>
          <p:cNvSpPr/>
          <p:nvPr/>
        </p:nvSpPr>
        <p:spPr>
          <a:xfrm>
            <a:off x="5704734" y="5971781"/>
            <a:ext cx="2921001" cy="3550438"/>
          </a:xfrm>
          <a:prstGeom prst="rect">
            <a:avLst/>
          </a:prstGeom>
          <a:solidFill>
            <a:schemeClr val="accent1">
              <a:lumOff val="16847"/>
            </a:schemeClr>
          </a:solidFill>
          <a:ln w="762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  <a:r>
              <a:t>Analysis</a:t>
            </a: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1900">
                <a:latin typeface="+mn-lt"/>
                <a:ea typeface="+mn-ea"/>
                <a:cs typeface="+mn-cs"/>
                <a:sym typeface="Helvetica Neue Medium"/>
              </a:defRPr>
            </a:pPr>
            <a:r>
              <a:t>Check types, attributes, incrementalisation</a:t>
            </a:r>
          </a:p>
        </p:txBody>
      </p:sp>
      <p:sp>
        <p:nvSpPr>
          <p:cNvPr id="1319" name="Optimizer…"/>
          <p:cNvSpPr/>
          <p:nvPr/>
        </p:nvSpPr>
        <p:spPr>
          <a:xfrm>
            <a:off x="12904882" y="5971781"/>
            <a:ext cx="2921001" cy="3550438"/>
          </a:xfrm>
          <a:prstGeom prst="rect">
            <a:avLst/>
          </a:prstGeom>
          <a:solidFill>
            <a:schemeClr val="accent1">
              <a:lumOff val="16847"/>
            </a:schemeClr>
          </a:solidFill>
          <a:ln w="762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  <a:r>
              <a:t>Optimizer</a:t>
            </a: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  <a:r>
              <a:t>Catalyst</a:t>
            </a:r>
          </a:p>
        </p:txBody>
      </p:sp>
      <p:sp>
        <p:nvSpPr>
          <p:cNvPr id="1320" name="Microbatch execution…"/>
          <p:cNvSpPr/>
          <p:nvPr/>
        </p:nvSpPr>
        <p:spPr>
          <a:xfrm>
            <a:off x="16506555" y="5256526"/>
            <a:ext cx="2921001" cy="2240142"/>
          </a:xfrm>
          <a:prstGeom prst="rect">
            <a:avLst/>
          </a:prstGeom>
          <a:solidFill>
            <a:schemeClr val="accent1">
              <a:lumOff val="16847"/>
            </a:schemeClr>
          </a:solidFill>
          <a:ln w="762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  <a:r>
              <a:t>Microbatch execution</a:t>
            </a:r>
          </a:p>
          <a:p>
            <a:pPr>
              <a:defRPr b="0" sz="2800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>
              <a:defRPr b="0" sz="2000">
                <a:latin typeface="+mn-lt"/>
                <a:ea typeface="+mn-ea"/>
                <a:cs typeface="+mn-cs"/>
                <a:sym typeface="Helvetica Neue Medium"/>
              </a:defRPr>
            </a:pPr>
            <a:r>
              <a:t>≈ Spark Streaming</a:t>
            </a:r>
          </a:p>
        </p:txBody>
      </p:sp>
      <p:sp>
        <p:nvSpPr>
          <p:cNvPr id="1321" name="Continuous processing"/>
          <p:cNvSpPr/>
          <p:nvPr/>
        </p:nvSpPr>
        <p:spPr>
          <a:xfrm>
            <a:off x="16506555" y="7994105"/>
            <a:ext cx="2921001" cy="2019260"/>
          </a:xfrm>
          <a:prstGeom prst="rect">
            <a:avLst/>
          </a:prstGeom>
          <a:solidFill>
            <a:schemeClr val="accent1">
              <a:lumOff val="16847"/>
            </a:schemeClr>
          </a:solidFill>
          <a:ln w="762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0" sz="2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Continuous processing</a:t>
            </a:r>
          </a:p>
        </p:txBody>
      </p:sp>
      <p:sp>
        <p:nvSpPr>
          <p:cNvPr id="1322" name="Line"/>
          <p:cNvSpPr/>
          <p:nvPr/>
        </p:nvSpPr>
        <p:spPr>
          <a:xfrm>
            <a:off x="12224210" y="7747000"/>
            <a:ext cx="674280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3" name="Line"/>
          <p:cNvSpPr/>
          <p:nvPr/>
        </p:nvSpPr>
        <p:spPr>
          <a:xfrm>
            <a:off x="8628931" y="7747000"/>
            <a:ext cx="674280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4" name="Line"/>
          <p:cNvSpPr/>
          <p:nvPr/>
        </p:nvSpPr>
        <p:spPr>
          <a:xfrm flipV="1">
            <a:off x="15852823" y="7040072"/>
            <a:ext cx="653733" cy="65373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25" name="Line"/>
          <p:cNvSpPr/>
          <p:nvPr/>
        </p:nvSpPr>
        <p:spPr>
          <a:xfrm>
            <a:off x="15852823" y="7680710"/>
            <a:ext cx="653733" cy="65373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Group"/>
          <p:cNvGrpSpPr/>
          <p:nvPr/>
        </p:nvGrpSpPr>
        <p:grpSpPr>
          <a:xfrm>
            <a:off x="6385278" y="3400231"/>
            <a:ext cx="11624672" cy="8300458"/>
            <a:chOff x="0" y="0"/>
            <a:chExt cx="11624671" cy="8300457"/>
          </a:xfrm>
        </p:grpSpPr>
        <p:pic>
          <p:nvPicPr>
            <p:cNvPr id="132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8533"/>
            <a:stretch>
              <a:fillRect/>
            </a:stretch>
          </p:blipFill>
          <p:spPr>
            <a:xfrm>
              <a:off x="0" y="0"/>
              <a:ext cx="11478368" cy="8300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8" name="(Idempotent)"/>
            <p:cNvSpPr/>
            <p:nvPr/>
          </p:nvSpPr>
          <p:spPr>
            <a:xfrm>
              <a:off x="10354671" y="28282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300"/>
              </a:lvl1pPr>
            </a:lstStyle>
            <a:p>
              <a:pPr/>
              <a:r>
                <a:t>(Idempotent)</a:t>
              </a:r>
            </a:p>
          </p:txBody>
        </p:sp>
        <p:sp>
          <p:nvSpPr>
            <p:cNvPr id="1329" name="(Replayable)"/>
            <p:cNvSpPr/>
            <p:nvPr/>
          </p:nvSpPr>
          <p:spPr>
            <a:xfrm>
              <a:off x="1219716" y="143083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300"/>
              </a:lvl1pPr>
            </a:lstStyle>
            <a:p>
              <a:pPr/>
              <a:r>
                <a:t>(Replayable)</a:t>
              </a:r>
            </a:p>
          </p:txBody>
        </p:sp>
      </p:grpSp>
      <p:sp>
        <p:nvSpPr>
          <p:cNvPr id="1331" name="Spark Structured Streaming - System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Spark Structured Streaming - System Overview</a:t>
            </a:r>
          </a:p>
        </p:txBody>
      </p:sp>
      <p:sp>
        <p:nvSpPr>
          <p:cNvPr id="1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3" name="API additions…"/>
          <p:cNvSpPr txBox="1"/>
          <p:nvPr/>
        </p:nvSpPr>
        <p:spPr>
          <a:xfrm>
            <a:off x="17551916" y="3204447"/>
            <a:ext cx="4499357" cy="2124356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 algn="l">
              <a:defRPr sz="2600"/>
            </a:pPr>
            <a:r>
              <a:t>API additions</a:t>
            </a:r>
          </a:p>
          <a:p>
            <a:pPr marL="254000" indent="-254000" algn="l">
              <a:buSzPct val="125000"/>
              <a:buChar char="•"/>
              <a:defRPr b="0" sz="2600"/>
            </a:pPr>
            <a:r>
              <a:t>Event-time</a:t>
            </a:r>
          </a:p>
          <a:p>
            <a:pPr marL="254000" indent="-254000" algn="l">
              <a:buSzPct val="125000"/>
              <a:buChar char="•"/>
              <a:defRPr b="0" sz="2600"/>
            </a:pPr>
            <a:r>
              <a:t>Stateful operators</a:t>
            </a:r>
          </a:p>
          <a:p>
            <a:pPr marL="254000" indent="-254000" algn="l">
              <a:buSzPct val="125000"/>
              <a:buChar char="•"/>
              <a:defRPr b="0" sz="2600"/>
            </a:pPr>
            <a:r>
              <a:t>Triggers (When to output)</a:t>
            </a:r>
          </a:p>
        </p:txBody>
      </p:sp>
      <p:sp>
        <p:nvSpPr>
          <p:cNvPr id="1334" name="Rectangle"/>
          <p:cNvSpPr/>
          <p:nvPr/>
        </p:nvSpPr>
        <p:spPr>
          <a:xfrm>
            <a:off x="10003955" y="6007100"/>
            <a:ext cx="812205" cy="28835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5" name="Rectangle"/>
          <p:cNvSpPr/>
          <p:nvPr/>
        </p:nvSpPr>
        <p:spPr>
          <a:xfrm>
            <a:off x="10816159" y="6007100"/>
            <a:ext cx="1075782" cy="28835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6" name="Rectangle"/>
          <p:cNvSpPr/>
          <p:nvPr/>
        </p:nvSpPr>
        <p:spPr>
          <a:xfrm>
            <a:off x="11891939" y="6007100"/>
            <a:ext cx="2841159" cy="28835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7" name="Rectangle"/>
          <p:cNvSpPr/>
          <p:nvPr/>
        </p:nvSpPr>
        <p:spPr>
          <a:xfrm>
            <a:off x="6310252" y="4513847"/>
            <a:ext cx="3368774" cy="52126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8" name="Rectangle"/>
          <p:cNvSpPr/>
          <p:nvPr/>
        </p:nvSpPr>
        <p:spPr>
          <a:xfrm>
            <a:off x="10003955" y="9195085"/>
            <a:ext cx="5504517" cy="21449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9" name="Output modes…"/>
          <p:cNvSpPr txBox="1"/>
          <p:nvPr/>
        </p:nvSpPr>
        <p:spPr>
          <a:xfrm>
            <a:off x="18111731" y="6130543"/>
            <a:ext cx="2900122" cy="2530755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 algn="l">
              <a:defRPr sz="2600"/>
            </a:pPr>
            <a:r>
              <a:t>Output modes</a:t>
            </a:r>
          </a:p>
          <a:p>
            <a:pPr algn="l">
              <a:defRPr b="0" sz="2600"/>
            </a:pPr>
            <a:r>
              <a:t>(What to output)</a:t>
            </a:r>
          </a:p>
          <a:p>
            <a:pPr marL="254000" indent="-254000" algn="l">
              <a:buSzPct val="125000"/>
              <a:buChar char="•"/>
              <a:defRPr b="0" sz="2600"/>
            </a:pPr>
            <a:r>
              <a:t>Complete</a:t>
            </a:r>
          </a:p>
          <a:p>
            <a:pPr marL="254000" indent="-254000" algn="l">
              <a:buSzPct val="125000"/>
              <a:buChar char="•"/>
              <a:defRPr b="0" sz="2600"/>
            </a:pPr>
            <a:r>
              <a:t>Append</a:t>
            </a:r>
          </a:p>
          <a:p>
            <a:pPr marL="254000" indent="-254000" algn="l">
              <a:buSzPct val="125000"/>
              <a:buChar char="•"/>
              <a:defRPr b="0" sz="2600"/>
            </a:pPr>
            <a:r>
              <a:t>Update</a:t>
            </a:r>
          </a:p>
        </p:txBody>
      </p:sp>
      <p:pic>
        <p:nvPicPr>
          <p:cNvPr id="13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26837" y="14746994"/>
            <a:ext cx="7648869" cy="5443790"/>
          </a:xfrm>
          <a:prstGeom prst="rect">
            <a:avLst/>
          </a:prstGeom>
          <a:ln w="50800">
            <a:solidFill>
              <a:schemeClr val="accent1">
                <a:lumOff val="-13575"/>
              </a:schemeClr>
            </a:solidFill>
            <a:miter lim="400000"/>
          </a:ln>
        </p:spPr>
      </p:pic>
      <p:sp>
        <p:nvSpPr>
          <p:cNvPr id="1341" name="Rectangle"/>
          <p:cNvSpPr/>
          <p:nvPr/>
        </p:nvSpPr>
        <p:spPr>
          <a:xfrm>
            <a:off x="15104564" y="5884144"/>
            <a:ext cx="2930969" cy="30381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2" name="Shape"/>
          <p:cNvSpPr/>
          <p:nvPr/>
        </p:nvSpPr>
        <p:spPr>
          <a:xfrm>
            <a:off x="9688216" y="2878910"/>
            <a:ext cx="7863701" cy="2440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cubicBezTo>
                  <a:pt x="21600" y="3600"/>
                  <a:pt x="21600" y="7200"/>
                  <a:pt x="21600" y="10800"/>
                </a:cubicBezTo>
                <a:cubicBezTo>
                  <a:pt x="21600" y="14400"/>
                  <a:pt x="21600" y="1800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3" name="Rectangle"/>
          <p:cNvSpPr/>
          <p:nvPr/>
        </p:nvSpPr>
        <p:spPr>
          <a:xfrm>
            <a:off x="10042054" y="6045200"/>
            <a:ext cx="810653" cy="2870566"/>
          </a:xfrm>
          <a:prstGeom prst="rect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4" name="Rectangle"/>
          <p:cNvSpPr/>
          <p:nvPr/>
        </p:nvSpPr>
        <p:spPr>
          <a:xfrm>
            <a:off x="11179187" y="6051705"/>
            <a:ext cx="731121" cy="2870566"/>
          </a:xfrm>
          <a:prstGeom prst="rect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5" name="Rectangle"/>
          <p:cNvSpPr/>
          <p:nvPr/>
        </p:nvSpPr>
        <p:spPr>
          <a:xfrm>
            <a:off x="12390652" y="6045200"/>
            <a:ext cx="2366673" cy="1319911"/>
          </a:xfrm>
          <a:prstGeom prst="rect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6" name="Rectangle"/>
          <p:cNvSpPr/>
          <p:nvPr/>
        </p:nvSpPr>
        <p:spPr>
          <a:xfrm>
            <a:off x="12390652" y="7602359"/>
            <a:ext cx="2366673" cy="1319911"/>
          </a:xfrm>
          <a:prstGeom prst="rect">
            <a:avLst/>
          </a:prstGeom>
          <a:ln w="762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xit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5" grpId="11"/>
      <p:bldP build="whole" bldLvl="1" animBg="1" rev="0" advAuto="0" spid="1338" grpId="13"/>
      <p:bldP build="whole" bldLvl="1" animBg="1" rev="0" advAuto="0" spid="1333" grpId="2"/>
      <p:bldP build="whole" bldLvl="1" animBg="1" rev="0" advAuto="0" spid="1341" grpId="4"/>
      <p:bldP build="whole" bldLvl="1" animBg="1" rev="0" advAuto="0" spid="1334" grpId="6"/>
      <p:bldP build="whole" bldLvl="1" animBg="1" rev="0" advAuto="0" spid="1346" grpId="12"/>
      <p:bldP build="whole" bldLvl="1" animBg="1" rev="0" advAuto="0" spid="1336" grpId="10"/>
      <p:bldP build="whole" bldLvl="1" animBg="1" rev="0" advAuto="0" spid="1335" grpId="8"/>
      <p:bldP build="whole" bldLvl="1" animBg="1" rev="0" advAuto="0" spid="1337" grpId="3"/>
      <p:bldP build="whole" bldLvl="1" animBg="1" rev="0" advAuto="0" spid="1342" grpId="1"/>
      <p:bldP build="whole" bldLvl="1" animBg="1" rev="0" advAuto="0" spid="1339" grpId="5"/>
      <p:bldP build="whole" bldLvl="1" animBg="1" rev="0" advAuto="0" spid="1343" grpId="7"/>
      <p:bldP build="whole" bldLvl="1" animBg="1" rev="0" advAuto="0" spid="1344" grpId="9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park - Checkpoi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Spark - Checkpointing</a:t>
            </a:r>
          </a:p>
        </p:txBody>
      </p:sp>
      <p:sp>
        <p:nvSpPr>
          <p:cNvPr id="1351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53840" y="4287560"/>
            <a:ext cx="10934731" cy="6918880"/>
          </a:xfrm>
          <a:prstGeom prst="rect">
            <a:avLst/>
          </a:prstGeom>
          <a:ln w="12700">
            <a:miter lim="400000"/>
          </a:ln>
        </p:spPr>
      </p:pic>
      <p:sp>
        <p:nvSpPr>
          <p:cNvPr id="1353" name="Input operators log start and end offsets of epochs…"/>
          <p:cNvSpPr txBox="1"/>
          <p:nvPr>
            <p:ph type="body" sz="half" idx="1"/>
          </p:nvPr>
        </p:nvSpPr>
        <p:spPr>
          <a:xfrm>
            <a:off x="1182696" y="3149600"/>
            <a:ext cx="11357974" cy="7958857"/>
          </a:xfrm>
          <a:prstGeom prst="rect">
            <a:avLst/>
          </a:prstGeom>
        </p:spPr>
        <p:txBody>
          <a:bodyPr/>
          <a:lstStyle/>
          <a:p>
            <a:pPr marL="0" indent="0" defTabSz="709930">
              <a:spcBef>
                <a:spcPts val="5000"/>
              </a:spcBef>
              <a:buSzTx/>
              <a:buNone/>
              <a:defRPr sz="3440"/>
            </a:pPr>
            <a:r>
              <a:t>Input operators log </a:t>
            </a:r>
            <a:r>
              <a:rPr b="1"/>
              <a:t>start</a:t>
            </a:r>
            <a:r>
              <a:t> and </a:t>
            </a:r>
            <a:r>
              <a:rPr b="1"/>
              <a:t>end</a:t>
            </a:r>
            <a:r>
              <a:t> offsets of </a:t>
            </a:r>
            <a:r>
              <a:rPr b="1"/>
              <a:t>epochs</a:t>
            </a:r>
          </a:p>
          <a:p>
            <a:pPr marL="0" indent="0" defTabSz="709930">
              <a:spcBef>
                <a:spcPts val="5000"/>
              </a:spcBef>
              <a:buSzTx/>
              <a:buNone/>
              <a:defRPr sz="3440"/>
            </a:pPr>
            <a:r>
              <a:t>Stateful operators </a:t>
            </a:r>
            <a:r>
              <a:rPr b="1"/>
              <a:t>periodically</a:t>
            </a:r>
            <a:r>
              <a:t> checkpoint their</a:t>
            </a:r>
            <a:br/>
            <a:r>
              <a:rPr b="1"/>
              <a:t>local</a:t>
            </a:r>
            <a:r>
              <a:t> </a:t>
            </a:r>
            <a:r>
              <a:rPr b="1"/>
              <a:t>state</a:t>
            </a:r>
            <a:r>
              <a:t> (along with the </a:t>
            </a:r>
            <a:r>
              <a:rPr b="1"/>
              <a:t>epoch id</a:t>
            </a:r>
            <a:r>
              <a:t>)</a:t>
            </a:r>
          </a:p>
          <a:p>
            <a:pPr marL="0" indent="0" defTabSz="709930">
              <a:spcBef>
                <a:spcPts val="5000"/>
              </a:spcBef>
              <a:buSzTx/>
              <a:buNone/>
              <a:defRPr sz="3440"/>
            </a:pPr>
            <a:r>
              <a:t>Output operators log</a:t>
            </a:r>
            <a:r>
              <a:rPr b="1"/>
              <a:t> epochs </a:t>
            </a:r>
            <a:r>
              <a:t>committed to sinks</a:t>
            </a:r>
          </a:p>
          <a:p>
            <a:pPr marL="0" indent="0" defTabSz="709930">
              <a:spcBef>
                <a:spcPts val="5000"/>
              </a:spcBef>
              <a:buSzTx/>
              <a:buNone/>
              <a:defRPr b="1" sz="3440"/>
            </a:pPr>
            <a:r>
              <a:t>On recovery,</a:t>
            </a:r>
          </a:p>
          <a:p>
            <a:pPr marL="436880" indent="-436880" defTabSz="709930">
              <a:spcBef>
                <a:spcPts val="1700"/>
              </a:spcBef>
              <a:buSzPct val="100000"/>
              <a:buAutoNum type="arabicPeriod" startAt="1"/>
              <a:defRPr sz="3440"/>
            </a:pPr>
            <a:r>
              <a:rPr b="1"/>
              <a:t>Roll-back</a:t>
            </a:r>
            <a:r>
              <a:t> to an </a:t>
            </a:r>
            <a:r>
              <a:rPr b="1"/>
              <a:t>old </a:t>
            </a:r>
            <a:r>
              <a:t>state</a:t>
            </a:r>
          </a:p>
          <a:p>
            <a:pPr marL="436880" indent="-436880" defTabSz="709930">
              <a:spcBef>
                <a:spcPts val="1700"/>
              </a:spcBef>
              <a:buSzPct val="100000"/>
              <a:buAutoNum type="arabicPeriod" startAt="1"/>
              <a:defRPr sz="3440"/>
            </a:pPr>
            <a:r>
              <a:rPr b="1"/>
              <a:t>Re-construct</a:t>
            </a:r>
            <a:r>
              <a:t> the state into what it was before the last uncommitted epoch, by </a:t>
            </a:r>
            <a:r>
              <a:rPr b="1"/>
              <a:t>replaying committed epochs</a:t>
            </a:r>
          </a:p>
          <a:p>
            <a:pPr marL="436880" indent="-436880" defTabSz="709930">
              <a:spcBef>
                <a:spcPts val="1700"/>
              </a:spcBef>
              <a:buSzPct val="100000"/>
              <a:buAutoNum type="arabicPeriod" startAt="1"/>
              <a:defRPr sz="3440"/>
            </a:pPr>
            <a:r>
              <a:rPr b="1"/>
              <a:t>Replay</a:t>
            </a:r>
            <a:r>
              <a:t>,</a:t>
            </a:r>
            <a:r>
              <a:rPr b="1"/>
              <a:t> </a:t>
            </a:r>
            <a:r>
              <a:t>starting from the uncommitted epoch</a:t>
            </a:r>
          </a:p>
        </p:txBody>
      </p:sp>
      <p:sp>
        <p:nvSpPr>
          <p:cNvPr id="1354" name="Difference:…"/>
          <p:cNvSpPr txBox="1"/>
          <p:nvPr/>
        </p:nvSpPr>
        <p:spPr>
          <a:xfrm>
            <a:off x="1182696" y="11405939"/>
            <a:ext cx="16026433" cy="148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Difference:</a:t>
            </a:r>
          </a:p>
          <a:p>
            <a:pPr lvl="1" algn="l"/>
            <a:r>
              <a:t>Flink's snapshots are triggered by markers</a:t>
            </a:r>
          </a:p>
          <a:p>
            <a:pPr lvl="1" algn="l"/>
            <a:r>
              <a:t>Spark's checkpoints are triggered periodically</a:t>
            </a:r>
            <a:r>
              <a:rPr b="0"/>
              <a:t> ➡ Might need to replay committed epochs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ntroduction"/>
          <p:cNvSpPr/>
          <p:nvPr/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Rounded Rectangle"/>
          <p:cNvSpPr/>
          <p:nvPr/>
        </p:nvSpPr>
        <p:spPr>
          <a:xfrm>
            <a:off x="5362651" y="2780974"/>
            <a:ext cx="13658698" cy="3340561"/>
          </a:xfrm>
          <a:prstGeom prst="roundRect">
            <a:avLst>
              <a:gd name="adj" fmla="val 13455"/>
            </a:avLst>
          </a:prstGeom>
          <a:solidFill>
            <a:srgbClr val="D5D5D5">
              <a:alpha val="2039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9" name="Spark Structured Streaming - Checkpoi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Spark Structured Streaming - Checkpointing</a:t>
            </a:r>
          </a:p>
        </p:txBody>
      </p:sp>
      <p:sp>
        <p:nvSpPr>
          <p:cNvPr id="1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7" name="Connection Line"/>
          <p:cNvSpPr/>
          <p:nvPr/>
        </p:nvSpPr>
        <p:spPr>
          <a:xfrm>
            <a:off x="11090191" y="5152431"/>
            <a:ext cx="2109812" cy="2664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362" name="Read Input"/>
          <p:cNvSpPr/>
          <p:nvPr/>
        </p:nvSpPr>
        <p:spPr>
          <a:xfrm>
            <a:off x="6484533" y="3530963"/>
            <a:ext cx="1840582" cy="1840582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Read</a:t>
            </a:r>
            <a:br/>
            <a:r>
              <a:t>Input</a:t>
            </a:r>
          </a:p>
        </p:txBody>
      </p:sp>
      <p:sp>
        <p:nvSpPr>
          <p:cNvPr id="1363" name="Select"/>
          <p:cNvSpPr/>
          <p:nvPr/>
        </p:nvSpPr>
        <p:spPr>
          <a:xfrm>
            <a:off x="9675664" y="3480418"/>
            <a:ext cx="1840582" cy="1840582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5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Select</a:t>
            </a:r>
          </a:p>
        </p:txBody>
      </p:sp>
      <p:sp>
        <p:nvSpPr>
          <p:cNvPr id="1364" name="Idempotent…"/>
          <p:cNvSpPr/>
          <p:nvPr/>
        </p:nvSpPr>
        <p:spPr>
          <a:xfrm>
            <a:off x="19249056" y="3494511"/>
            <a:ext cx="1840582" cy="1840582"/>
          </a:xfrm>
          <a:prstGeom prst="roundRect">
            <a:avLst>
              <a:gd name="adj" fmla="val 15000"/>
            </a:avLst>
          </a:prstGeom>
          <a:solidFill>
            <a:schemeClr val="accent3">
              <a:hueOff val="362282"/>
              <a:satOff val="31803"/>
              <a:lumOff val="-18242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Idempotent</a:t>
            </a:r>
          </a:p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Sink</a:t>
            </a:r>
          </a:p>
        </p:txBody>
      </p:sp>
      <p:sp>
        <p:nvSpPr>
          <p:cNvPr id="1365" name="Clipboard"/>
          <p:cNvSpPr/>
          <p:nvPr/>
        </p:nvSpPr>
        <p:spPr>
          <a:xfrm>
            <a:off x="13156672" y="7591411"/>
            <a:ext cx="1217321" cy="1748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801" y="0"/>
                  <a:pt x="9330" y="294"/>
                  <a:pt x="8865" y="898"/>
                </a:cubicBezTo>
                <a:cubicBezTo>
                  <a:pt x="8394" y="1511"/>
                  <a:pt x="7651" y="1943"/>
                  <a:pt x="7089" y="1943"/>
                </a:cubicBezTo>
                <a:cubicBezTo>
                  <a:pt x="6826" y="1943"/>
                  <a:pt x="6299" y="1922"/>
                  <a:pt x="6037" y="1943"/>
                </a:cubicBezTo>
                <a:cubicBezTo>
                  <a:pt x="5104" y="2016"/>
                  <a:pt x="4553" y="2318"/>
                  <a:pt x="4308" y="2794"/>
                </a:cubicBezTo>
                <a:lnTo>
                  <a:pt x="1139" y="2794"/>
                </a:lnTo>
                <a:cubicBezTo>
                  <a:pt x="510" y="2794"/>
                  <a:pt x="0" y="3149"/>
                  <a:pt x="0" y="3587"/>
                </a:cubicBezTo>
                <a:lnTo>
                  <a:pt x="0" y="20807"/>
                </a:lnTo>
                <a:cubicBezTo>
                  <a:pt x="0" y="21245"/>
                  <a:pt x="510" y="21600"/>
                  <a:pt x="1139" y="21600"/>
                </a:cubicBezTo>
                <a:lnTo>
                  <a:pt x="20461" y="21600"/>
                </a:lnTo>
                <a:cubicBezTo>
                  <a:pt x="21090" y="21600"/>
                  <a:pt x="21600" y="21245"/>
                  <a:pt x="21600" y="20807"/>
                </a:cubicBezTo>
                <a:lnTo>
                  <a:pt x="21600" y="3587"/>
                </a:lnTo>
                <a:cubicBezTo>
                  <a:pt x="21600" y="3149"/>
                  <a:pt x="21090" y="2794"/>
                  <a:pt x="20461" y="2794"/>
                </a:cubicBezTo>
                <a:lnTo>
                  <a:pt x="17292" y="2794"/>
                </a:lnTo>
                <a:cubicBezTo>
                  <a:pt x="17047" y="2318"/>
                  <a:pt x="16496" y="2016"/>
                  <a:pt x="15563" y="1943"/>
                </a:cubicBezTo>
                <a:cubicBezTo>
                  <a:pt x="15301" y="1922"/>
                  <a:pt x="14774" y="1943"/>
                  <a:pt x="14511" y="1943"/>
                </a:cubicBezTo>
                <a:cubicBezTo>
                  <a:pt x="13949" y="1943"/>
                  <a:pt x="13209" y="1511"/>
                  <a:pt x="12738" y="898"/>
                </a:cubicBezTo>
                <a:cubicBezTo>
                  <a:pt x="12273" y="294"/>
                  <a:pt x="11802" y="0"/>
                  <a:pt x="10801" y="0"/>
                </a:cubicBezTo>
                <a:close/>
                <a:moveTo>
                  <a:pt x="10799" y="593"/>
                </a:moveTo>
                <a:cubicBezTo>
                  <a:pt x="11264" y="593"/>
                  <a:pt x="11644" y="857"/>
                  <a:pt x="11644" y="1181"/>
                </a:cubicBezTo>
                <a:cubicBezTo>
                  <a:pt x="11644" y="1506"/>
                  <a:pt x="11265" y="1767"/>
                  <a:pt x="10799" y="1767"/>
                </a:cubicBezTo>
                <a:cubicBezTo>
                  <a:pt x="10332" y="1767"/>
                  <a:pt x="9956" y="1506"/>
                  <a:pt x="9956" y="1181"/>
                </a:cubicBezTo>
                <a:cubicBezTo>
                  <a:pt x="9956" y="857"/>
                  <a:pt x="10333" y="593"/>
                  <a:pt x="10799" y="593"/>
                </a:cubicBezTo>
                <a:close/>
                <a:moveTo>
                  <a:pt x="1619" y="3923"/>
                </a:moveTo>
                <a:lnTo>
                  <a:pt x="4207" y="3923"/>
                </a:lnTo>
                <a:cubicBezTo>
                  <a:pt x="4263" y="4130"/>
                  <a:pt x="4364" y="4392"/>
                  <a:pt x="4364" y="4392"/>
                </a:cubicBezTo>
                <a:lnTo>
                  <a:pt x="10799" y="4392"/>
                </a:lnTo>
                <a:lnTo>
                  <a:pt x="17236" y="4392"/>
                </a:lnTo>
                <a:cubicBezTo>
                  <a:pt x="17236" y="4392"/>
                  <a:pt x="17337" y="4130"/>
                  <a:pt x="17393" y="3923"/>
                </a:cubicBezTo>
                <a:lnTo>
                  <a:pt x="19981" y="3923"/>
                </a:lnTo>
                <a:lnTo>
                  <a:pt x="19981" y="20471"/>
                </a:lnTo>
                <a:lnTo>
                  <a:pt x="1619" y="20471"/>
                </a:lnTo>
                <a:lnTo>
                  <a:pt x="1619" y="392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6" name="State…"/>
          <p:cNvSpPr txBox="1"/>
          <p:nvPr/>
        </p:nvSpPr>
        <p:spPr>
          <a:xfrm>
            <a:off x="9938063" y="9346838"/>
            <a:ext cx="1311505" cy="124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State</a:t>
            </a:r>
          </a:p>
          <a:p>
            <a:pPr/>
            <a:r>
              <a:t>Store</a:t>
            </a:r>
          </a:p>
        </p:txBody>
      </p:sp>
      <p:grpSp>
        <p:nvGrpSpPr>
          <p:cNvPr id="1369" name="Group"/>
          <p:cNvGrpSpPr/>
          <p:nvPr/>
        </p:nvGrpSpPr>
        <p:grpSpPr>
          <a:xfrm>
            <a:off x="9784459" y="7735541"/>
            <a:ext cx="1527867" cy="1532455"/>
            <a:chOff x="0" y="0"/>
            <a:chExt cx="1527866" cy="1532454"/>
          </a:xfrm>
        </p:grpSpPr>
        <p:sp>
          <p:nvSpPr>
            <p:cNvPr id="1367" name="Rectangle"/>
            <p:cNvSpPr/>
            <p:nvPr/>
          </p:nvSpPr>
          <p:spPr>
            <a:xfrm>
              <a:off x="108181" y="256906"/>
              <a:ext cx="1311505" cy="10186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68" name="Coins"/>
            <p:cNvSpPr/>
            <p:nvPr/>
          </p:nvSpPr>
          <p:spPr>
            <a:xfrm>
              <a:off x="0" y="0"/>
              <a:ext cx="1527867" cy="1532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370" name="Async Periodic…"/>
          <p:cNvSpPr txBox="1"/>
          <p:nvPr/>
        </p:nvSpPr>
        <p:spPr>
          <a:xfrm>
            <a:off x="11705080" y="5309798"/>
            <a:ext cx="4569821" cy="122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000"/>
            </a:pPr>
            <a:r>
              <a:t>Async Periodic</a:t>
            </a:r>
          </a:p>
          <a:p>
            <a:pPr>
              <a:defRPr sz="2000"/>
            </a:pPr>
            <a:r>
              <a:t>Checkpoint</a:t>
            </a:r>
          </a:p>
          <a:p>
            <a:pPr>
              <a:defRPr b="0" sz="2000"/>
            </a:pPr>
            <a:r>
              <a:t>(state</a:t>
            </a:r>
            <a:r>
              <a:rPr baseline="-5999"/>
              <a:t>epoch-id</a:t>
            </a:r>
            <a:r>
              <a:t>)</a:t>
            </a:r>
          </a:p>
        </p:txBody>
      </p:sp>
      <p:cxnSp>
        <p:nvCxnSpPr>
          <p:cNvPr id="1371" name="Connection Line"/>
          <p:cNvCxnSpPr>
            <a:stCxn id="1365" idx="0"/>
            <a:endCxn id="1362" idx="0"/>
          </p:cNvCxnSpPr>
          <p:nvPr/>
        </p:nvCxnSpPr>
        <p:spPr>
          <a:xfrm flipH="1" flipV="1">
            <a:off x="7404824" y="4451254"/>
            <a:ext cx="6360509" cy="401417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72" name="Connection Line"/>
          <p:cNvCxnSpPr>
            <a:stCxn id="1365" idx="0"/>
            <a:endCxn id="1376" idx="0"/>
          </p:cNvCxnSpPr>
          <p:nvPr/>
        </p:nvCxnSpPr>
        <p:spPr>
          <a:xfrm flipV="1">
            <a:off x="13765332" y="4416195"/>
            <a:ext cx="3212884" cy="4049230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73" name="Epoch Commit…"/>
          <p:cNvSpPr txBox="1"/>
          <p:nvPr/>
        </p:nvSpPr>
        <p:spPr>
          <a:xfrm>
            <a:off x="16032525" y="5346400"/>
            <a:ext cx="2307182" cy="863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000"/>
            </a:pPr>
            <a:r>
              <a:t>Epoch Commit</a:t>
            </a:r>
          </a:p>
          <a:p>
            <a:pPr>
              <a:defRPr b="0" sz="2000"/>
            </a:pPr>
            <a:r>
              <a:t>(epoch-id)</a:t>
            </a:r>
          </a:p>
        </p:txBody>
      </p:sp>
      <p:sp>
        <p:nvSpPr>
          <p:cNvPr id="1374" name="Epoch Offset…"/>
          <p:cNvSpPr txBox="1"/>
          <p:nvPr/>
        </p:nvSpPr>
        <p:spPr>
          <a:xfrm>
            <a:off x="9784459" y="5346400"/>
            <a:ext cx="2032671" cy="863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000"/>
            </a:pPr>
            <a:r>
              <a:t>Epoch Offset</a:t>
            </a:r>
          </a:p>
          <a:p>
            <a:pPr>
              <a:defRPr b="0" sz="2000"/>
            </a:pPr>
            <a:r>
              <a:t>(start, end)</a:t>
            </a:r>
          </a:p>
        </p:txBody>
      </p:sp>
      <p:sp>
        <p:nvSpPr>
          <p:cNvPr id="1375" name="Log"/>
          <p:cNvSpPr txBox="1"/>
          <p:nvPr/>
        </p:nvSpPr>
        <p:spPr>
          <a:xfrm>
            <a:off x="13279888" y="9339438"/>
            <a:ext cx="970890" cy="675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Log</a:t>
            </a:r>
          </a:p>
        </p:txBody>
      </p:sp>
      <p:sp>
        <p:nvSpPr>
          <p:cNvPr id="1376" name="Write Output"/>
          <p:cNvSpPr/>
          <p:nvPr/>
        </p:nvSpPr>
        <p:spPr>
          <a:xfrm>
            <a:off x="16057925" y="3495904"/>
            <a:ext cx="1840582" cy="1840582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5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Write Output</a:t>
            </a:r>
          </a:p>
        </p:txBody>
      </p:sp>
      <p:grpSp>
        <p:nvGrpSpPr>
          <p:cNvPr id="1380" name="Group"/>
          <p:cNvGrpSpPr/>
          <p:nvPr/>
        </p:nvGrpSpPr>
        <p:grpSpPr>
          <a:xfrm>
            <a:off x="5206883" y="7591410"/>
            <a:ext cx="4379158" cy="1219869"/>
            <a:chOff x="0" y="0"/>
            <a:chExt cx="4379157" cy="1219867"/>
          </a:xfrm>
        </p:grpSpPr>
        <p:sp>
          <p:nvSpPr>
            <p:cNvPr id="1377" name="Line"/>
            <p:cNvSpPr/>
            <p:nvPr/>
          </p:nvSpPr>
          <p:spPr>
            <a:xfrm>
              <a:off x="2716202" y="300174"/>
              <a:ext cx="54048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78" name="Rectangle"/>
            <p:cNvSpPr/>
            <p:nvPr/>
          </p:nvSpPr>
          <p:spPr>
            <a:xfrm>
              <a:off x="3256689" y="132078"/>
              <a:ext cx="1122469" cy="336193"/>
            </a:xfrm>
            <a:prstGeom prst="rect">
              <a:avLst/>
            </a:prstGeom>
            <a:solidFill>
              <a:srgbClr val="90EE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79" name="1. Roll back to the most recent…"/>
            <p:cNvSpPr txBox="1"/>
            <p:nvPr/>
          </p:nvSpPr>
          <p:spPr>
            <a:xfrm>
              <a:off x="0" y="0"/>
              <a:ext cx="2741603" cy="1219868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500"/>
              </a:pPr>
              <a:r>
                <a:t>1. Roll back to the </a:t>
              </a:r>
              <a:r>
                <a:rPr b="1"/>
                <a:t>most recent</a:t>
              </a:r>
            </a:p>
            <a:p>
              <a:pPr>
                <a:defRPr b="0" sz="2500"/>
              </a:pPr>
              <a:r>
                <a:t>checkpoint</a:t>
              </a:r>
            </a:p>
          </p:txBody>
        </p:sp>
      </p:grpSp>
      <p:grpSp>
        <p:nvGrpSpPr>
          <p:cNvPr id="1386" name="Group"/>
          <p:cNvGrpSpPr/>
          <p:nvPr/>
        </p:nvGrpSpPr>
        <p:grpSpPr>
          <a:xfrm>
            <a:off x="14581945" y="7403908"/>
            <a:ext cx="8878806" cy="2965238"/>
            <a:chOff x="0" y="0"/>
            <a:chExt cx="8878804" cy="2965237"/>
          </a:xfrm>
        </p:grpSpPr>
        <p:sp>
          <p:nvSpPr>
            <p:cNvPr id="1381" name="Rectangle"/>
            <p:cNvSpPr/>
            <p:nvPr/>
          </p:nvSpPr>
          <p:spPr>
            <a:xfrm>
              <a:off x="4870" y="2130147"/>
              <a:ext cx="3900575" cy="835091"/>
            </a:xfrm>
            <a:prstGeom prst="rect">
              <a:avLst/>
            </a:prstGeom>
            <a:solidFill>
              <a:srgbClr val="90EE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82" name="Line"/>
            <p:cNvSpPr/>
            <p:nvPr/>
          </p:nvSpPr>
          <p:spPr>
            <a:xfrm flipH="1">
              <a:off x="3905444" y="833199"/>
              <a:ext cx="60840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83" name="2. Replay epochs committed…"/>
            <p:cNvSpPr txBox="1"/>
            <p:nvPr/>
          </p:nvSpPr>
          <p:spPr>
            <a:xfrm>
              <a:off x="4501512" y="0"/>
              <a:ext cx="4377293" cy="1396584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500"/>
              </a:pPr>
              <a:r>
                <a:t>2. Replay epochs </a:t>
              </a:r>
              <a:r>
                <a:rPr b="1"/>
                <a:t>committed</a:t>
              </a:r>
            </a:p>
            <a:p>
              <a:pPr>
                <a:defRPr b="0" sz="2500"/>
              </a:pPr>
              <a:r>
                <a:rPr b="1"/>
                <a:t>after the checkpoint</a:t>
              </a:r>
              <a:r>
                <a:t> (while disabling outputs to sink)</a:t>
              </a:r>
            </a:p>
          </p:txBody>
        </p:sp>
        <p:sp>
          <p:nvSpPr>
            <p:cNvPr id="1384" name="Line"/>
            <p:cNvSpPr/>
            <p:nvPr/>
          </p:nvSpPr>
          <p:spPr>
            <a:xfrm flipH="1">
              <a:off x="3915260" y="1385337"/>
              <a:ext cx="910545" cy="119844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85" name="Rectangle"/>
            <p:cNvSpPr/>
            <p:nvPr/>
          </p:nvSpPr>
          <p:spPr>
            <a:xfrm>
              <a:off x="0" y="378024"/>
              <a:ext cx="3904063" cy="910350"/>
            </a:xfrm>
            <a:prstGeom prst="rect">
              <a:avLst/>
            </a:prstGeom>
            <a:solidFill>
              <a:srgbClr val="90EE9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390" name="Group"/>
          <p:cNvGrpSpPr/>
          <p:nvPr/>
        </p:nvGrpSpPr>
        <p:grpSpPr>
          <a:xfrm>
            <a:off x="14581945" y="9001742"/>
            <a:ext cx="8168234" cy="1064629"/>
            <a:chOff x="0" y="0"/>
            <a:chExt cx="8168233" cy="1064628"/>
          </a:xfrm>
        </p:grpSpPr>
        <p:sp>
          <p:nvSpPr>
            <p:cNvPr id="1387" name="Line"/>
            <p:cNvSpPr/>
            <p:nvPr/>
          </p:nvSpPr>
          <p:spPr>
            <a:xfrm flipH="1" flipV="1">
              <a:off x="3902537" y="391933"/>
              <a:ext cx="94362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388" name="3. Replay the uncommitted epoch"/>
            <p:cNvSpPr txBox="1"/>
            <p:nvPr/>
          </p:nvSpPr>
          <p:spPr>
            <a:xfrm>
              <a:off x="4704560" y="0"/>
              <a:ext cx="3463674" cy="1064629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400"/>
              </a:pPr>
              <a:r>
                <a:t>3. Replay the</a:t>
              </a:r>
              <a:r>
                <a:rPr sz="2500"/>
                <a:t> </a:t>
              </a:r>
              <a:r>
                <a:rPr b="1"/>
                <a:t>uncommitted</a:t>
              </a:r>
              <a:r>
                <a:t> epoch</a:t>
              </a:r>
            </a:p>
          </p:txBody>
        </p:sp>
        <p:sp>
          <p:nvSpPr>
            <p:cNvPr id="1389" name="Rectangle"/>
            <p:cNvSpPr/>
            <p:nvPr/>
          </p:nvSpPr>
          <p:spPr>
            <a:xfrm>
              <a:off x="0" y="249042"/>
              <a:ext cx="3904063" cy="283273"/>
            </a:xfrm>
            <a:prstGeom prst="rect">
              <a:avLst/>
            </a:pr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391" name="committed epoch n-1…"/>
          <p:cNvSpPr txBox="1"/>
          <p:nvPr/>
        </p:nvSpPr>
        <p:spPr>
          <a:xfrm>
            <a:off x="14581945" y="7781933"/>
            <a:ext cx="3904064" cy="3125346"/>
          </a:xfrm>
          <a:prstGeom prst="rect">
            <a:avLst/>
          </a:prstGeom>
          <a:solidFill>
            <a:srgbClr val="EBEBEB">
              <a:alpha val="4984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1800"/>
            </a:pPr>
            <a:r>
              <a:t>committed epoch n-1</a:t>
            </a:r>
            <a:endParaRPr baseline="-5999"/>
          </a:p>
          <a:p>
            <a:pPr algn="l">
              <a:defRPr b="0" sz="1800"/>
            </a:pPr>
            <a:r>
              <a:t>committed epoch n-2</a:t>
            </a:r>
          </a:p>
          <a:p>
            <a:pPr algn="l">
              <a:defRPr b="0" sz="1800"/>
            </a:pPr>
            <a:r>
              <a:t>committed epoch n-3</a:t>
            </a:r>
          </a:p>
          <a:p>
            <a:pPr algn="l">
              <a:defRPr b="0" sz="1800"/>
            </a:pPr>
            <a:r>
              <a:t>committed epoch n-4</a:t>
            </a:r>
          </a:p>
          <a:p>
            <a:pPr algn="l">
              <a:defRPr b="0" sz="1800"/>
            </a:pPr>
            <a:r>
              <a:t>...</a:t>
            </a:r>
          </a:p>
          <a:p>
            <a:pPr algn="l">
              <a:defRPr b="0" sz="1800"/>
            </a:pPr>
            <a:r>
              <a:t>read epoch n with offset (140, 160)</a:t>
            </a:r>
          </a:p>
          <a:p>
            <a:pPr algn="l">
              <a:defRPr b="0" sz="1800"/>
            </a:pPr>
            <a:r>
              <a:t>read epoch n-1 with offset (120, 140)</a:t>
            </a:r>
          </a:p>
          <a:p>
            <a:pPr algn="l">
              <a:defRPr b="0" sz="1800"/>
            </a:pPr>
            <a:r>
              <a:t>read epoch n-2 with offset (100, 120)</a:t>
            </a:r>
          </a:p>
          <a:p>
            <a:pPr algn="l">
              <a:defRPr b="0" sz="1800"/>
            </a:pPr>
            <a:r>
              <a:t>read epoch n-3 with offset (80, 100)</a:t>
            </a:r>
          </a:p>
          <a:p>
            <a:pPr algn="l">
              <a:defRPr b="0" sz="1800"/>
            </a:pPr>
            <a:r>
              <a:t>read epoch n-4 with offset (60, 80)</a:t>
            </a:r>
          </a:p>
          <a:p>
            <a:pPr algn="l">
              <a:defRPr b="0" sz="1800"/>
            </a:pPr>
            <a:r>
              <a:t>...</a:t>
            </a:r>
          </a:p>
        </p:txBody>
      </p:sp>
      <p:sp>
        <p:nvSpPr>
          <p:cNvPr id="1392" name="staten-4…"/>
          <p:cNvSpPr txBox="1"/>
          <p:nvPr/>
        </p:nvSpPr>
        <p:spPr>
          <a:xfrm>
            <a:off x="8468521" y="7720895"/>
            <a:ext cx="1122469" cy="1550782"/>
          </a:xfrm>
          <a:prstGeom prst="rect">
            <a:avLst/>
          </a:prstGeom>
          <a:solidFill>
            <a:srgbClr val="EBEBEB">
              <a:alpha val="4984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1900"/>
            </a:pPr>
            <a:r>
              <a:t>state</a:t>
            </a:r>
            <a:r>
              <a:rPr baseline="-5999"/>
              <a:t>n-4</a:t>
            </a:r>
            <a:endParaRPr baseline="-5999"/>
          </a:p>
          <a:p>
            <a:pPr algn="l">
              <a:defRPr b="0" sz="1900"/>
            </a:pPr>
            <a:r>
              <a:t>state</a:t>
            </a:r>
            <a:r>
              <a:rPr baseline="-5999"/>
              <a:t>n-8</a:t>
            </a:r>
            <a:endParaRPr baseline="-5999"/>
          </a:p>
          <a:p>
            <a:pPr algn="l">
              <a:defRPr b="0" sz="1900"/>
            </a:pPr>
            <a:r>
              <a:t>state</a:t>
            </a:r>
            <a:r>
              <a:rPr baseline="-5999"/>
              <a:t>n-12</a:t>
            </a:r>
            <a:endParaRPr baseline="-5999"/>
          </a:p>
          <a:p>
            <a:pPr algn="l">
              <a:defRPr b="0" sz="1900"/>
            </a:pPr>
            <a:r>
              <a:t>state</a:t>
            </a:r>
            <a:r>
              <a:rPr baseline="-5999"/>
              <a:t>n-16</a:t>
            </a:r>
            <a:endParaRPr baseline="-5999"/>
          </a:p>
          <a:p>
            <a:pPr algn="l">
              <a:defRPr b="0" sz="1900"/>
            </a:pPr>
            <a:r>
              <a:rPr baseline="-5999"/>
              <a:t>...</a:t>
            </a:r>
          </a:p>
        </p:txBody>
      </p:sp>
      <p:sp>
        <p:nvSpPr>
          <p:cNvPr id="1393" name="read epoch n with offset (140, 160)…"/>
          <p:cNvSpPr txBox="1"/>
          <p:nvPr/>
        </p:nvSpPr>
        <p:spPr>
          <a:xfrm>
            <a:off x="14581945" y="7781933"/>
            <a:ext cx="3904064" cy="3125346"/>
          </a:xfrm>
          <a:prstGeom prst="rect">
            <a:avLst/>
          </a:prstGeom>
          <a:solidFill>
            <a:srgbClr val="EBEBEB">
              <a:alpha val="4984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b="0" sz="1800"/>
            </a:pPr>
            <a:endParaRPr baseline="-5999"/>
          </a:p>
          <a:p>
            <a:pPr algn="l">
              <a:defRPr b="0" sz="1800"/>
            </a:pPr>
          </a:p>
          <a:p>
            <a:pPr algn="l">
              <a:defRPr b="0" sz="1800"/>
            </a:pPr>
          </a:p>
          <a:p>
            <a:pPr algn="l">
              <a:defRPr b="0" sz="1800"/>
            </a:pPr>
          </a:p>
          <a:p>
            <a:pPr algn="l">
              <a:defRPr b="0" sz="1800"/>
            </a:pPr>
          </a:p>
          <a:p>
            <a:pPr algn="l">
              <a:defRPr b="0" sz="1800"/>
            </a:pPr>
            <a:r>
              <a:t>read epoch n with offset (140, 160)</a:t>
            </a:r>
          </a:p>
          <a:p>
            <a:pPr algn="l">
              <a:defRPr b="0" sz="1800"/>
            </a:pPr>
            <a:r>
              <a:t>read epoch n-1 with offset (120, 140)</a:t>
            </a:r>
          </a:p>
          <a:p>
            <a:pPr algn="l">
              <a:defRPr b="0" sz="1800"/>
            </a:pPr>
            <a:r>
              <a:t>read epoch n-2 with offset (100, 120)</a:t>
            </a:r>
          </a:p>
          <a:p>
            <a:pPr algn="l">
              <a:defRPr b="0" sz="1800"/>
            </a:pPr>
            <a:r>
              <a:t>read epoch n-3 with offset (80, 100)</a:t>
            </a:r>
          </a:p>
          <a:p>
            <a:pPr algn="l">
              <a:defRPr b="0" sz="1800"/>
            </a:pPr>
            <a:r>
              <a:t>read epoch n-4 with offset (60, 80)</a:t>
            </a:r>
          </a:p>
          <a:p>
            <a:pPr algn="l">
              <a:defRPr b="0" sz="1800"/>
            </a:pPr>
            <a:r>
              <a:t>...</a:t>
            </a:r>
          </a:p>
        </p:txBody>
      </p:sp>
      <p:sp>
        <p:nvSpPr>
          <p:cNvPr id="1394" name="Group"/>
          <p:cNvSpPr/>
          <p:nvPr/>
        </p:nvSpPr>
        <p:spPr>
          <a:xfrm>
            <a:off x="2622844" y="6553346"/>
            <a:ext cx="1270001" cy="1270001"/>
          </a:xfrm>
          <a:prstGeom prst="line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>
              <a:defRPr b="0" sz="2500"/>
            </a:pPr>
            <a:r>
              <a:t>Spark's master node divides</a:t>
            </a:r>
          </a:p>
          <a:p>
            <a:pPr>
              <a:defRPr b="0" sz="2500"/>
            </a:pPr>
            <a:r>
              <a:t>the input into </a:t>
            </a:r>
            <a:r>
              <a:rPr b="1"/>
              <a:t>epochs</a:t>
            </a:r>
          </a:p>
        </p:txBody>
      </p:sp>
      <p:sp>
        <p:nvSpPr>
          <p:cNvPr id="1395" name="Replayable…"/>
          <p:cNvSpPr/>
          <p:nvPr/>
        </p:nvSpPr>
        <p:spPr>
          <a:xfrm>
            <a:off x="3294362" y="3494511"/>
            <a:ext cx="1838664" cy="1840582"/>
          </a:xfrm>
          <a:prstGeom prst="roundRect">
            <a:avLst>
              <a:gd name="adj" fmla="val 15016"/>
            </a:avLst>
          </a:prstGeom>
          <a:solidFill>
            <a:schemeClr val="accent3">
              <a:hueOff val="362282"/>
              <a:satOff val="31803"/>
              <a:lumOff val="-18242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Replayable</a:t>
            </a:r>
          </a:p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Source</a:t>
            </a:r>
          </a:p>
        </p:txBody>
      </p:sp>
      <p:sp>
        <p:nvSpPr>
          <p:cNvPr id="1396" name="Operator DAG"/>
          <p:cNvSpPr txBox="1"/>
          <p:nvPr/>
        </p:nvSpPr>
        <p:spPr>
          <a:xfrm>
            <a:off x="5544667" y="2908663"/>
            <a:ext cx="268262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Operator DAG</a:t>
            </a:r>
          </a:p>
        </p:txBody>
      </p:sp>
      <p:sp>
        <p:nvSpPr>
          <p:cNvPr id="1397" name="Minibatch Execution:…"/>
          <p:cNvSpPr txBox="1"/>
          <p:nvPr/>
        </p:nvSpPr>
        <p:spPr>
          <a:xfrm>
            <a:off x="984008" y="10793512"/>
            <a:ext cx="9564385" cy="2408559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 anchor="ctr">
            <a:spAutoFit/>
          </a:bodyPr>
          <a:lstStyle/>
          <a:p>
            <a:pPr algn="l">
              <a:defRPr sz="2500"/>
            </a:pPr>
            <a:r>
              <a:t>Minibatch Execution:</a:t>
            </a:r>
          </a:p>
          <a:p>
            <a:pPr lvl="2" algn="l">
              <a:defRPr sz="2500"/>
            </a:pPr>
            <a:r>
              <a:rPr b="0"/>
              <a:t>Each </a:t>
            </a:r>
            <a:r>
              <a:t>epoch</a:t>
            </a:r>
            <a:r>
              <a:rPr b="0"/>
              <a:t> is executed by </a:t>
            </a:r>
            <a:r>
              <a:t>multiple </a:t>
            </a:r>
            <a:r>
              <a:rPr b="0"/>
              <a:t>(short-running)</a:t>
            </a:r>
            <a:r>
              <a:t> tasks</a:t>
            </a:r>
          </a:p>
          <a:p>
            <a:pPr algn="l">
              <a:defRPr sz="2500"/>
            </a:pPr>
            <a:r>
              <a:t>Continuous Processing:</a:t>
            </a:r>
          </a:p>
          <a:p>
            <a:pPr lvl="2" algn="l">
              <a:defRPr sz="2500"/>
            </a:pPr>
            <a:r>
              <a:rPr b="0"/>
              <a:t>Each (long-running)</a:t>
            </a:r>
            <a:r>
              <a:t> task</a:t>
            </a:r>
            <a:r>
              <a:rPr b="0"/>
              <a:t> reads from </a:t>
            </a:r>
            <a:r>
              <a:t>one partition</a:t>
            </a:r>
            <a:r>
              <a:rPr b="0"/>
              <a:t> and executes </a:t>
            </a:r>
            <a:r>
              <a:t>multiple epochs</a:t>
            </a:r>
            <a:r>
              <a:rPr b="0"/>
              <a:t> (but no shuffles are allowed)</a:t>
            </a:r>
          </a:p>
        </p:txBody>
      </p:sp>
      <p:sp>
        <p:nvSpPr>
          <p:cNvPr id="1398" name="Stateful…"/>
          <p:cNvSpPr/>
          <p:nvPr/>
        </p:nvSpPr>
        <p:spPr>
          <a:xfrm>
            <a:off x="12866795" y="3490576"/>
            <a:ext cx="1840582" cy="1840582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Stateful</a:t>
            </a:r>
          </a:p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Aggregate</a:t>
            </a:r>
          </a:p>
        </p:txBody>
      </p:sp>
      <p:cxnSp>
        <p:nvCxnSpPr>
          <p:cNvPr id="1399" name="Connection Line"/>
          <p:cNvCxnSpPr>
            <a:stCxn id="1398" idx="0"/>
            <a:endCxn id="1376" idx="0"/>
          </p:cNvCxnSpPr>
          <p:nvPr/>
        </p:nvCxnSpPr>
        <p:spPr>
          <a:xfrm>
            <a:off x="13787085" y="4410866"/>
            <a:ext cx="3191131" cy="5330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400" name="Connection Line"/>
          <p:cNvCxnSpPr>
            <a:stCxn id="1395" idx="0"/>
            <a:endCxn id="1362" idx="0"/>
          </p:cNvCxnSpPr>
          <p:nvPr/>
        </p:nvCxnSpPr>
        <p:spPr>
          <a:xfrm>
            <a:off x="4213693" y="4414802"/>
            <a:ext cx="3191132" cy="364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401" name="Connection Line"/>
          <p:cNvCxnSpPr>
            <a:stCxn id="1376" idx="0"/>
            <a:endCxn id="1364" idx="0"/>
          </p:cNvCxnSpPr>
          <p:nvPr/>
        </p:nvCxnSpPr>
        <p:spPr>
          <a:xfrm flipV="1">
            <a:off x="16978215" y="4414802"/>
            <a:ext cx="3191132" cy="139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402" name="Connection Line"/>
          <p:cNvCxnSpPr>
            <a:stCxn id="1362" idx="0"/>
            <a:endCxn id="1363" idx="0"/>
          </p:cNvCxnSpPr>
          <p:nvPr/>
        </p:nvCxnSpPr>
        <p:spPr>
          <a:xfrm flipV="1">
            <a:off x="7404824" y="4400709"/>
            <a:ext cx="3191131" cy="5054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403" name="Connection Line"/>
          <p:cNvCxnSpPr>
            <a:stCxn id="1363" idx="0"/>
            <a:endCxn id="1398" idx="0"/>
          </p:cNvCxnSpPr>
          <p:nvPr/>
        </p:nvCxnSpPr>
        <p:spPr>
          <a:xfrm>
            <a:off x="10595954" y="4400709"/>
            <a:ext cx="3191132" cy="1015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grpSp>
        <p:nvGrpSpPr>
          <p:cNvPr id="1406" name="Group"/>
          <p:cNvGrpSpPr/>
          <p:nvPr/>
        </p:nvGrpSpPr>
        <p:grpSpPr>
          <a:xfrm>
            <a:off x="13103831" y="3143205"/>
            <a:ext cx="2083668" cy="2203195"/>
            <a:chOff x="764053" y="280224"/>
            <a:chExt cx="2083667" cy="2203194"/>
          </a:xfrm>
        </p:grpSpPr>
        <p:sp>
          <p:nvSpPr>
            <p:cNvPr id="1404" name="Dingbat X"/>
            <p:cNvSpPr/>
            <p:nvPr/>
          </p:nvSpPr>
          <p:spPr>
            <a:xfrm>
              <a:off x="764053" y="560448"/>
              <a:ext cx="1627336" cy="1922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548" fill="norm" stroke="1" extrusionOk="0">
                  <a:moveTo>
                    <a:pt x="18655" y="0"/>
                  </a:moveTo>
                  <a:cubicBezTo>
                    <a:pt x="18494" y="5"/>
                    <a:pt x="18333" y="109"/>
                    <a:pt x="18066" y="314"/>
                  </a:cubicBezTo>
                  <a:cubicBezTo>
                    <a:pt x="15478" y="2289"/>
                    <a:pt x="13027" y="4381"/>
                    <a:pt x="10727" y="6600"/>
                  </a:cubicBezTo>
                  <a:cubicBezTo>
                    <a:pt x="10587" y="6735"/>
                    <a:pt x="10434" y="6862"/>
                    <a:pt x="10258" y="7020"/>
                  </a:cubicBezTo>
                  <a:cubicBezTo>
                    <a:pt x="10102" y="6832"/>
                    <a:pt x="9974" y="6685"/>
                    <a:pt x="9856" y="6533"/>
                  </a:cubicBezTo>
                  <a:cubicBezTo>
                    <a:pt x="8908" y="5315"/>
                    <a:pt x="7971" y="4091"/>
                    <a:pt x="7009" y="2882"/>
                  </a:cubicBezTo>
                  <a:cubicBezTo>
                    <a:pt x="6625" y="2399"/>
                    <a:pt x="6178" y="1951"/>
                    <a:pt x="5769" y="1483"/>
                  </a:cubicBezTo>
                  <a:cubicBezTo>
                    <a:pt x="5573" y="1260"/>
                    <a:pt x="5327" y="1254"/>
                    <a:pt x="5044" y="1314"/>
                  </a:cubicBezTo>
                  <a:cubicBezTo>
                    <a:pt x="4759" y="1375"/>
                    <a:pt x="4593" y="1540"/>
                    <a:pt x="4590" y="1770"/>
                  </a:cubicBezTo>
                  <a:cubicBezTo>
                    <a:pt x="4583" y="2129"/>
                    <a:pt x="4349" y="2291"/>
                    <a:pt x="3989" y="2389"/>
                  </a:cubicBezTo>
                  <a:cubicBezTo>
                    <a:pt x="3741" y="2232"/>
                    <a:pt x="3498" y="2079"/>
                    <a:pt x="3221" y="1904"/>
                  </a:cubicBezTo>
                  <a:cubicBezTo>
                    <a:pt x="2922" y="2176"/>
                    <a:pt x="2660" y="2427"/>
                    <a:pt x="2382" y="2665"/>
                  </a:cubicBezTo>
                  <a:cubicBezTo>
                    <a:pt x="2135" y="2876"/>
                    <a:pt x="2125" y="3090"/>
                    <a:pt x="2231" y="3371"/>
                  </a:cubicBezTo>
                  <a:cubicBezTo>
                    <a:pt x="3179" y="5877"/>
                    <a:pt x="4394" y="8283"/>
                    <a:pt x="5880" y="10593"/>
                  </a:cubicBezTo>
                  <a:cubicBezTo>
                    <a:pt x="5956" y="10712"/>
                    <a:pt x="6024" y="10835"/>
                    <a:pt x="6094" y="10951"/>
                  </a:cubicBezTo>
                  <a:cubicBezTo>
                    <a:pt x="4046" y="12991"/>
                    <a:pt x="2019" y="15012"/>
                    <a:pt x="0" y="17024"/>
                  </a:cubicBezTo>
                  <a:cubicBezTo>
                    <a:pt x="166" y="17359"/>
                    <a:pt x="297" y="17644"/>
                    <a:pt x="450" y="17921"/>
                  </a:cubicBezTo>
                  <a:cubicBezTo>
                    <a:pt x="559" y="18117"/>
                    <a:pt x="570" y="18299"/>
                    <a:pt x="443" y="18491"/>
                  </a:cubicBezTo>
                  <a:cubicBezTo>
                    <a:pt x="355" y="18625"/>
                    <a:pt x="277" y="18763"/>
                    <a:pt x="214" y="18906"/>
                  </a:cubicBezTo>
                  <a:cubicBezTo>
                    <a:pt x="179" y="18986"/>
                    <a:pt x="139" y="19096"/>
                    <a:pt x="175" y="19164"/>
                  </a:cubicBezTo>
                  <a:cubicBezTo>
                    <a:pt x="462" y="19717"/>
                    <a:pt x="876" y="20186"/>
                    <a:pt x="1406" y="20550"/>
                  </a:cubicBezTo>
                  <a:cubicBezTo>
                    <a:pt x="1668" y="20457"/>
                    <a:pt x="1862" y="20370"/>
                    <a:pt x="2068" y="20319"/>
                  </a:cubicBezTo>
                  <a:cubicBezTo>
                    <a:pt x="2305" y="20259"/>
                    <a:pt x="2506" y="20384"/>
                    <a:pt x="2432" y="20567"/>
                  </a:cubicBezTo>
                  <a:cubicBezTo>
                    <a:pt x="2271" y="20967"/>
                    <a:pt x="2606" y="21165"/>
                    <a:pt x="2838" y="21403"/>
                  </a:cubicBezTo>
                  <a:cubicBezTo>
                    <a:pt x="3027" y="21596"/>
                    <a:pt x="3335" y="21593"/>
                    <a:pt x="3548" y="21414"/>
                  </a:cubicBezTo>
                  <a:cubicBezTo>
                    <a:pt x="3624" y="21350"/>
                    <a:pt x="3679" y="21268"/>
                    <a:pt x="3745" y="21195"/>
                  </a:cubicBezTo>
                  <a:cubicBezTo>
                    <a:pt x="5406" y="19353"/>
                    <a:pt x="7068" y="17510"/>
                    <a:pt x="8732" y="15669"/>
                  </a:cubicBezTo>
                  <a:cubicBezTo>
                    <a:pt x="8850" y="15538"/>
                    <a:pt x="8982" y="15417"/>
                    <a:pt x="9151" y="15248"/>
                  </a:cubicBezTo>
                  <a:cubicBezTo>
                    <a:pt x="9312" y="15457"/>
                    <a:pt x="9442" y="15618"/>
                    <a:pt x="9566" y="15782"/>
                  </a:cubicBezTo>
                  <a:cubicBezTo>
                    <a:pt x="10552" y="17091"/>
                    <a:pt x="11622" y="18348"/>
                    <a:pt x="12799" y="19538"/>
                  </a:cubicBezTo>
                  <a:cubicBezTo>
                    <a:pt x="13137" y="19880"/>
                    <a:pt x="13363" y="19913"/>
                    <a:pt x="13764" y="19639"/>
                  </a:cubicBezTo>
                  <a:cubicBezTo>
                    <a:pt x="14071" y="19429"/>
                    <a:pt x="14340" y="19181"/>
                    <a:pt x="14638" y="18942"/>
                  </a:cubicBezTo>
                  <a:cubicBezTo>
                    <a:pt x="14977" y="19118"/>
                    <a:pt x="15325" y="19299"/>
                    <a:pt x="15670" y="19479"/>
                  </a:cubicBezTo>
                  <a:cubicBezTo>
                    <a:pt x="15874" y="19336"/>
                    <a:pt x="16024" y="19228"/>
                    <a:pt x="16179" y="19123"/>
                  </a:cubicBezTo>
                  <a:cubicBezTo>
                    <a:pt x="16407" y="18969"/>
                    <a:pt x="16586" y="18817"/>
                    <a:pt x="16625" y="18532"/>
                  </a:cubicBezTo>
                  <a:cubicBezTo>
                    <a:pt x="16663" y="18245"/>
                    <a:pt x="16848" y="17980"/>
                    <a:pt x="17238" y="17893"/>
                  </a:cubicBezTo>
                  <a:cubicBezTo>
                    <a:pt x="17537" y="17826"/>
                    <a:pt x="17736" y="17646"/>
                    <a:pt x="17893" y="17435"/>
                  </a:cubicBezTo>
                  <a:cubicBezTo>
                    <a:pt x="18144" y="17098"/>
                    <a:pt x="18337" y="16737"/>
                    <a:pt x="18424" y="16377"/>
                  </a:cubicBezTo>
                  <a:cubicBezTo>
                    <a:pt x="16705" y="14528"/>
                    <a:pt x="15014" y="12708"/>
                    <a:pt x="13308" y="10873"/>
                  </a:cubicBezTo>
                  <a:cubicBezTo>
                    <a:pt x="13494" y="10665"/>
                    <a:pt x="13612" y="10530"/>
                    <a:pt x="13734" y="10397"/>
                  </a:cubicBezTo>
                  <a:cubicBezTo>
                    <a:pt x="15805" y="8137"/>
                    <a:pt x="18039" y="6000"/>
                    <a:pt x="20413" y="3968"/>
                  </a:cubicBezTo>
                  <a:cubicBezTo>
                    <a:pt x="20703" y="3719"/>
                    <a:pt x="20983" y="3471"/>
                    <a:pt x="21190" y="3153"/>
                  </a:cubicBezTo>
                  <a:cubicBezTo>
                    <a:pt x="21585" y="2544"/>
                    <a:pt x="21600" y="2565"/>
                    <a:pt x="21129" y="2026"/>
                  </a:cubicBezTo>
                  <a:cubicBezTo>
                    <a:pt x="20955" y="1827"/>
                    <a:pt x="20762" y="1776"/>
                    <a:pt x="20487" y="1772"/>
                  </a:cubicBezTo>
                  <a:cubicBezTo>
                    <a:pt x="19961" y="1764"/>
                    <a:pt x="19720" y="1486"/>
                    <a:pt x="19806" y="1064"/>
                  </a:cubicBezTo>
                  <a:cubicBezTo>
                    <a:pt x="19825" y="971"/>
                    <a:pt x="19804" y="847"/>
                    <a:pt x="19743" y="773"/>
                  </a:cubicBezTo>
                  <a:cubicBezTo>
                    <a:pt x="19597" y="599"/>
                    <a:pt x="19434" y="429"/>
                    <a:pt x="19245" y="289"/>
                  </a:cubicBezTo>
                  <a:cubicBezTo>
                    <a:pt x="18978" y="92"/>
                    <a:pt x="18816" y="-4"/>
                    <a:pt x="18655" y="0"/>
                  </a:cubicBez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05" name="Failure Recovery"/>
            <p:cNvSpPr/>
            <p:nvPr/>
          </p:nvSpPr>
          <p:spPr>
            <a:xfrm>
              <a:off x="1577721" y="280224"/>
              <a:ext cx="1270001" cy="1270001"/>
            </a:xfrm>
            <a:prstGeom prst="lin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u="sng"/>
              </a:lvl1pPr>
            </a:lstStyle>
            <a:p>
              <a:pPr/>
              <a:r>
                <a:t>Failure Recovery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Class="entr" nodeType="with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2" grpId="8"/>
      <p:bldP build="whole" bldLvl="1" animBg="1" rev="0" advAuto="0" spid="1370" grpId="9"/>
      <p:bldP build="whole" bldLvl="1" animBg="1" rev="0" advAuto="0" spid="1390" grpId="15"/>
      <p:bldP build="p" bldLvl="5" animBg="1" rev="0" advAuto="0" spid="1397" grpId="16"/>
      <p:bldP build="whole" bldLvl="1" animBg="1" rev="0" advAuto="0" spid="1393" grpId="2"/>
      <p:bldP build="whole" bldLvl="1" animBg="1" rev="0" advAuto="0" spid="1380" grpId="13"/>
      <p:bldP build="whole" bldLvl="1" animBg="1" rev="0" advAuto="0" spid="1393" grpId="6"/>
      <p:bldP build="whole" bldLvl="1" animBg="1" rev="0" advAuto="0" spid="1407" grpId="10"/>
      <p:bldP build="whole" bldLvl="1" animBg="1" rev="0" advAuto="0" spid="1391" grpId="5"/>
      <p:bldP build="whole" bldLvl="1" animBg="1" rev="0" advAuto="0" spid="1371" grpId="4"/>
      <p:bldP build="whole" bldLvl="1" animBg="1" rev="0" advAuto="0" spid="1373" grpId="7"/>
      <p:bldP build="whole" bldLvl="1" animBg="1" rev="0" advAuto="0" spid="1394" grpId="1"/>
      <p:bldP build="whole" bldLvl="1" animBg="1" rev="0" advAuto="0" spid="1392" grpId="11"/>
      <p:bldP build="whole" bldLvl="1" animBg="1" rev="0" advAuto="0" spid="1406" grpId="12"/>
      <p:bldP build="whole" bldLvl="1" animBg="1" rev="0" advAuto="0" spid="1374" grpId="3"/>
      <p:bldP build="whole" bldLvl="1" animBg="1" rev="0" advAuto="0" spid="1386" grpId="1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Spark Structured Streaming - 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Spark Structured Streaming - Discussion</a:t>
            </a:r>
          </a:p>
        </p:txBody>
      </p:sp>
      <p:sp>
        <p:nvSpPr>
          <p:cNvPr id="1412" name="Q: What are the benefits of each execution mod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b="1"/>
              <a:t>Q:</a:t>
            </a:r>
            <a:r>
              <a:t> What are the </a:t>
            </a:r>
            <a:r>
              <a:rPr b="1"/>
              <a:t>benefits</a:t>
            </a:r>
            <a:r>
              <a:t> of each execution mode?</a:t>
            </a:r>
          </a:p>
          <a:p>
            <a:pPr marL="0" indent="0">
              <a:buSzTx/>
              <a:buNone/>
            </a:pPr>
            <a:r>
              <a:rPr b="1"/>
              <a:t>A:</a:t>
            </a:r>
            <a:r>
              <a:t> Microbatch Execution for </a:t>
            </a:r>
            <a:r>
              <a:rPr b="1"/>
              <a:t>throughput</a:t>
            </a:r>
            <a:r>
              <a:t> (load balancing).</a:t>
            </a:r>
          </a:p>
          <a:p>
            <a:pPr marL="0" indent="0">
              <a:buSzTx/>
              <a:buNone/>
            </a:pPr>
            <a:r>
              <a:rPr b="1"/>
              <a:t>A:</a:t>
            </a:r>
            <a:r>
              <a:t> Continuous Processing for </a:t>
            </a:r>
            <a:r>
              <a:rPr b="1"/>
              <a:t>latency</a:t>
            </a:r>
            <a:r>
              <a:t> (less scheduling).</a:t>
            </a:r>
          </a:p>
        </p:txBody>
      </p:sp>
      <p:sp>
        <p:nvSpPr>
          <p:cNvPr id="14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Connection Line"/>
          <p:cNvSpPr/>
          <p:nvPr/>
        </p:nvSpPr>
        <p:spPr>
          <a:xfrm>
            <a:off x="18516392" y="6252275"/>
            <a:ext cx="1850715" cy="2419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199" y="12321"/>
                  <a:pt x="8999" y="5121"/>
                  <a:pt x="0" y="0"/>
                </a:cubicBezTo>
              </a:path>
            </a:pathLst>
          </a:custGeom>
          <a:ln w="76200">
            <a:solidFill>
              <a:schemeClr val="accent2"/>
            </a:solidFill>
            <a:prstDash val="sysDot"/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416" name="State checkpoi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State checkpoint</a:t>
            </a:r>
          </a:p>
        </p:txBody>
      </p:sp>
      <p:sp>
        <p:nvSpPr>
          <p:cNvPr id="1417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8" name="Input Operator"/>
          <p:cNvSpPr/>
          <p:nvPr/>
        </p:nvSpPr>
        <p:spPr>
          <a:xfrm>
            <a:off x="15023467" y="5078123"/>
            <a:ext cx="1527640" cy="1527640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Input</a:t>
            </a:r>
            <a:br/>
            <a:r>
              <a:t>Operator</a:t>
            </a:r>
          </a:p>
        </p:txBody>
      </p:sp>
      <p:sp>
        <p:nvSpPr>
          <p:cNvPr id="1419" name="Stateful…"/>
          <p:cNvSpPr/>
          <p:nvPr/>
        </p:nvSpPr>
        <p:spPr>
          <a:xfrm>
            <a:off x="17100551" y="5078123"/>
            <a:ext cx="1527640" cy="1527640"/>
          </a:xfrm>
          <a:prstGeom prst="ellipse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Stateful</a:t>
            </a:r>
          </a:p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Operator</a:t>
            </a:r>
          </a:p>
        </p:txBody>
      </p:sp>
      <p:cxnSp>
        <p:nvCxnSpPr>
          <p:cNvPr id="1420" name="Connection Line"/>
          <p:cNvCxnSpPr>
            <a:stCxn id="1422" idx="0"/>
            <a:endCxn id="1418" idx="0"/>
          </p:cNvCxnSpPr>
          <p:nvPr/>
        </p:nvCxnSpPr>
        <p:spPr>
          <a:xfrm>
            <a:off x="13710998" y="5841943"/>
            <a:ext cx="2076289" cy="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421" name="Connection Line"/>
          <p:cNvCxnSpPr>
            <a:stCxn id="1419" idx="0"/>
            <a:endCxn id="1418" idx="0"/>
          </p:cNvCxnSpPr>
          <p:nvPr/>
        </p:nvCxnSpPr>
        <p:spPr>
          <a:xfrm flipH="1">
            <a:off x="15787286" y="5841943"/>
            <a:ext cx="2077085" cy="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422" name="Source"/>
          <p:cNvSpPr/>
          <p:nvPr/>
        </p:nvSpPr>
        <p:spPr>
          <a:xfrm>
            <a:off x="12947974" y="5078123"/>
            <a:ext cx="1526048" cy="1527640"/>
          </a:xfrm>
          <a:prstGeom prst="roundRect">
            <a:avLst>
              <a:gd name="adj" fmla="val 15016"/>
            </a:avLst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Source</a:t>
            </a:r>
          </a:p>
        </p:txBody>
      </p:sp>
      <p:sp>
        <p:nvSpPr>
          <p:cNvPr id="1423" name="Sink"/>
          <p:cNvSpPr/>
          <p:nvPr/>
        </p:nvSpPr>
        <p:spPr>
          <a:xfrm>
            <a:off x="21254721" y="5078123"/>
            <a:ext cx="1527639" cy="1527640"/>
          </a:xfrm>
          <a:prstGeom prst="roundRect">
            <a:avLst>
              <a:gd name="adj" fmla="val 15000"/>
            </a:avLst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Sink</a:t>
            </a:r>
          </a:p>
        </p:txBody>
      </p:sp>
      <p:cxnSp>
        <p:nvCxnSpPr>
          <p:cNvPr id="1424" name="Connection Line"/>
          <p:cNvCxnSpPr>
            <a:stCxn id="1423" idx="0"/>
            <a:endCxn id="1436" idx="0"/>
          </p:cNvCxnSpPr>
          <p:nvPr/>
        </p:nvCxnSpPr>
        <p:spPr>
          <a:xfrm flipH="1">
            <a:off x="19941456" y="5841943"/>
            <a:ext cx="2077085" cy="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425" name="Clipboard"/>
          <p:cNvSpPr/>
          <p:nvPr/>
        </p:nvSpPr>
        <p:spPr>
          <a:xfrm>
            <a:off x="13975198" y="8563843"/>
            <a:ext cx="1010347" cy="145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801" y="0"/>
                  <a:pt x="9330" y="294"/>
                  <a:pt x="8865" y="898"/>
                </a:cubicBezTo>
                <a:cubicBezTo>
                  <a:pt x="8394" y="1511"/>
                  <a:pt x="7651" y="1943"/>
                  <a:pt x="7089" y="1943"/>
                </a:cubicBezTo>
                <a:cubicBezTo>
                  <a:pt x="6826" y="1943"/>
                  <a:pt x="6299" y="1922"/>
                  <a:pt x="6037" y="1943"/>
                </a:cubicBezTo>
                <a:cubicBezTo>
                  <a:pt x="5104" y="2016"/>
                  <a:pt x="4553" y="2318"/>
                  <a:pt x="4308" y="2794"/>
                </a:cubicBezTo>
                <a:lnTo>
                  <a:pt x="1139" y="2794"/>
                </a:lnTo>
                <a:cubicBezTo>
                  <a:pt x="510" y="2794"/>
                  <a:pt x="0" y="3149"/>
                  <a:pt x="0" y="3587"/>
                </a:cubicBezTo>
                <a:lnTo>
                  <a:pt x="0" y="20807"/>
                </a:lnTo>
                <a:cubicBezTo>
                  <a:pt x="0" y="21245"/>
                  <a:pt x="510" y="21600"/>
                  <a:pt x="1139" y="21600"/>
                </a:cubicBezTo>
                <a:lnTo>
                  <a:pt x="20461" y="21600"/>
                </a:lnTo>
                <a:cubicBezTo>
                  <a:pt x="21090" y="21600"/>
                  <a:pt x="21600" y="21245"/>
                  <a:pt x="21600" y="20807"/>
                </a:cubicBezTo>
                <a:lnTo>
                  <a:pt x="21600" y="3587"/>
                </a:lnTo>
                <a:cubicBezTo>
                  <a:pt x="21600" y="3149"/>
                  <a:pt x="21090" y="2794"/>
                  <a:pt x="20461" y="2794"/>
                </a:cubicBezTo>
                <a:lnTo>
                  <a:pt x="17292" y="2794"/>
                </a:lnTo>
                <a:cubicBezTo>
                  <a:pt x="17047" y="2318"/>
                  <a:pt x="16496" y="2016"/>
                  <a:pt x="15563" y="1943"/>
                </a:cubicBezTo>
                <a:cubicBezTo>
                  <a:pt x="15301" y="1922"/>
                  <a:pt x="14774" y="1943"/>
                  <a:pt x="14511" y="1943"/>
                </a:cubicBezTo>
                <a:cubicBezTo>
                  <a:pt x="13949" y="1943"/>
                  <a:pt x="13209" y="1511"/>
                  <a:pt x="12738" y="898"/>
                </a:cubicBezTo>
                <a:cubicBezTo>
                  <a:pt x="12273" y="294"/>
                  <a:pt x="11802" y="0"/>
                  <a:pt x="10801" y="0"/>
                </a:cubicBezTo>
                <a:close/>
                <a:moveTo>
                  <a:pt x="10799" y="593"/>
                </a:moveTo>
                <a:cubicBezTo>
                  <a:pt x="11264" y="593"/>
                  <a:pt x="11644" y="857"/>
                  <a:pt x="11644" y="1181"/>
                </a:cubicBezTo>
                <a:cubicBezTo>
                  <a:pt x="11644" y="1506"/>
                  <a:pt x="11265" y="1767"/>
                  <a:pt x="10799" y="1767"/>
                </a:cubicBezTo>
                <a:cubicBezTo>
                  <a:pt x="10332" y="1767"/>
                  <a:pt x="9956" y="1506"/>
                  <a:pt x="9956" y="1181"/>
                </a:cubicBezTo>
                <a:cubicBezTo>
                  <a:pt x="9956" y="857"/>
                  <a:pt x="10333" y="593"/>
                  <a:pt x="10799" y="593"/>
                </a:cubicBezTo>
                <a:close/>
                <a:moveTo>
                  <a:pt x="1619" y="3923"/>
                </a:moveTo>
                <a:lnTo>
                  <a:pt x="4207" y="3923"/>
                </a:lnTo>
                <a:cubicBezTo>
                  <a:pt x="4263" y="4130"/>
                  <a:pt x="4364" y="4392"/>
                  <a:pt x="4364" y="4392"/>
                </a:cubicBezTo>
                <a:lnTo>
                  <a:pt x="10799" y="4392"/>
                </a:lnTo>
                <a:lnTo>
                  <a:pt x="17236" y="4392"/>
                </a:lnTo>
                <a:cubicBezTo>
                  <a:pt x="17236" y="4392"/>
                  <a:pt x="17337" y="4130"/>
                  <a:pt x="17393" y="3923"/>
                </a:cubicBezTo>
                <a:lnTo>
                  <a:pt x="19981" y="3923"/>
                </a:lnTo>
                <a:lnTo>
                  <a:pt x="19981" y="20471"/>
                </a:lnTo>
                <a:lnTo>
                  <a:pt x="1619" y="20471"/>
                </a:lnTo>
                <a:lnTo>
                  <a:pt x="1619" y="392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6" name="State…"/>
          <p:cNvSpPr txBox="1"/>
          <p:nvPr/>
        </p:nvSpPr>
        <p:spPr>
          <a:xfrm>
            <a:off x="20107766" y="9990641"/>
            <a:ext cx="1088518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State</a:t>
            </a:r>
          </a:p>
          <a:p>
            <a:pPr/>
            <a:r>
              <a:t>Store</a:t>
            </a:r>
          </a:p>
        </p:txBody>
      </p:sp>
      <p:grpSp>
        <p:nvGrpSpPr>
          <p:cNvPr id="1429" name="Group"/>
          <p:cNvGrpSpPr/>
          <p:nvPr/>
        </p:nvGrpSpPr>
        <p:grpSpPr>
          <a:xfrm>
            <a:off x="19980278" y="8653302"/>
            <a:ext cx="1268093" cy="1271903"/>
            <a:chOff x="0" y="0"/>
            <a:chExt cx="1268092" cy="1271901"/>
          </a:xfrm>
        </p:grpSpPr>
        <p:sp>
          <p:nvSpPr>
            <p:cNvPr id="1427" name="Rectangle"/>
            <p:cNvSpPr/>
            <p:nvPr/>
          </p:nvSpPr>
          <p:spPr>
            <a:xfrm>
              <a:off x="89788" y="213226"/>
              <a:ext cx="1088518" cy="8454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28" name="Coins"/>
            <p:cNvSpPr/>
            <p:nvPr/>
          </p:nvSpPr>
          <p:spPr>
            <a:xfrm>
              <a:off x="0" y="0"/>
              <a:ext cx="1268093" cy="127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430" name="Async Periodic Checkpoint…"/>
          <p:cNvSpPr txBox="1"/>
          <p:nvPr/>
        </p:nvSpPr>
        <p:spPr>
          <a:xfrm>
            <a:off x="20107766" y="7547355"/>
            <a:ext cx="3387599" cy="716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Async Periodic Checkpoint</a:t>
            </a:r>
          </a:p>
          <a:p>
            <a:pPr>
              <a:defRPr b="0" sz="2000"/>
            </a:pPr>
            <a:r>
              <a:t>(state</a:t>
            </a:r>
            <a:r>
              <a:rPr baseline="-5999"/>
              <a:t>epoch-id</a:t>
            </a:r>
            <a:r>
              <a:t>)</a:t>
            </a:r>
          </a:p>
        </p:txBody>
      </p:sp>
      <p:cxnSp>
        <p:nvCxnSpPr>
          <p:cNvPr id="1431" name="Connection Line"/>
          <p:cNvCxnSpPr>
            <a:stCxn id="1425" idx="0"/>
            <a:endCxn id="1418" idx="0"/>
          </p:cNvCxnSpPr>
          <p:nvPr/>
        </p:nvCxnSpPr>
        <p:spPr>
          <a:xfrm flipV="1">
            <a:off x="14480371" y="5841943"/>
            <a:ext cx="1306916" cy="3447311"/>
          </a:xfrm>
          <a:prstGeom prst="straightConnector1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prstDash val="sysDot"/>
            <a:miter lim="400000"/>
            <a:headEnd type="triangle"/>
          </a:ln>
        </p:spPr>
      </p:cxnSp>
      <p:cxnSp>
        <p:nvCxnSpPr>
          <p:cNvPr id="1432" name="Connection Line"/>
          <p:cNvCxnSpPr>
            <a:stCxn id="1425" idx="0"/>
            <a:endCxn id="1436" idx="0"/>
          </p:cNvCxnSpPr>
          <p:nvPr/>
        </p:nvCxnSpPr>
        <p:spPr>
          <a:xfrm flipV="1">
            <a:off x="14480371" y="5841943"/>
            <a:ext cx="5461086" cy="3447311"/>
          </a:xfrm>
          <a:prstGeom prst="straightConnector1">
            <a:avLst/>
          </a:prstGeom>
          <a:ln w="76200">
            <a:solidFill>
              <a:schemeClr val="accent4">
                <a:hueOff val="-1081314"/>
                <a:satOff val="4338"/>
                <a:lumOff val="-8931"/>
              </a:schemeClr>
            </a:solidFill>
            <a:prstDash val="sysDot"/>
            <a:miter lim="400000"/>
            <a:headEnd type="triangle"/>
          </a:ln>
        </p:spPr>
      </p:cxnSp>
      <p:sp>
        <p:nvSpPr>
          <p:cNvPr id="1433" name="Epoch Commit…"/>
          <p:cNvSpPr txBox="1"/>
          <p:nvPr/>
        </p:nvSpPr>
        <p:spPr>
          <a:xfrm>
            <a:off x="16136748" y="7547355"/>
            <a:ext cx="1914907" cy="716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Epoch Commit</a:t>
            </a:r>
          </a:p>
          <a:p>
            <a:pPr>
              <a:defRPr b="0" sz="2000"/>
            </a:pPr>
            <a:r>
              <a:t>(epoch-id)</a:t>
            </a:r>
          </a:p>
        </p:txBody>
      </p:sp>
      <p:sp>
        <p:nvSpPr>
          <p:cNvPr id="1434" name="Epoch Offset…"/>
          <p:cNvSpPr txBox="1"/>
          <p:nvPr/>
        </p:nvSpPr>
        <p:spPr>
          <a:xfrm>
            <a:off x="13298477" y="7547355"/>
            <a:ext cx="1687069" cy="716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Epoch Offset</a:t>
            </a:r>
          </a:p>
          <a:p>
            <a:pPr>
              <a:defRPr b="0" sz="2000"/>
            </a:pPr>
            <a:r>
              <a:t>(start, end)</a:t>
            </a:r>
          </a:p>
        </p:txBody>
      </p:sp>
      <p:sp>
        <p:nvSpPr>
          <p:cNvPr id="1435" name="Log"/>
          <p:cNvSpPr txBox="1"/>
          <p:nvPr/>
        </p:nvSpPr>
        <p:spPr>
          <a:xfrm>
            <a:off x="14077464" y="10014664"/>
            <a:ext cx="80581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</a:t>
            </a:r>
          </a:p>
        </p:txBody>
      </p:sp>
      <p:sp>
        <p:nvSpPr>
          <p:cNvPr id="1436" name="Output Operator"/>
          <p:cNvSpPr/>
          <p:nvPr/>
        </p:nvSpPr>
        <p:spPr>
          <a:xfrm>
            <a:off x="19177637" y="5078123"/>
            <a:ext cx="1527639" cy="1527640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2500">
                <a:latin typeface="+mn-lt"/>
                <a:ea typeface="+mn-ea"/>
                <a:cs typeface="+mn-cs"/>
                <a:sym typeface="Helvetica Neue Medium"/>
              </a:defRPr>
            </a:pPr>
            <a:r>
              <a:t>Output</a:t>
            </a:r>
            <a:br/>
            <a:r>
              <a:t>Operator</a:t>
            </a:r>
          </a:p>
        </p:txBody>
      </p:sp>
      <p:cxnSp>
        <p:nvCxnSpPr>
          <p:cNvPr id="1437" name="Connection Line"/>
          <p:cNvCxnSpPr>
            <a:stCxn id="1436" idx="0"/>
            <a:endCxn id="1419" idx="0"/>
          </p:cNvCxnSpPr>
          <p:nvPr/>
        </p:nvCxnSpPr>
        <p:spPr>
          <a:xfrm flipH="1">
            <a:off x="17864370" y="5841943"/>
            <a:ext cx="2077087" cy="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438" name="Input operators log start and end offsets of epochs…"/>
          <p:cNvSpPr txBox="1"/>
          <p:nvPr>
            <p:ph type="body" sz="half" idx="1"/>
          </p:nvPr>
        </p:nvSpPr>
        <p:spPr>
          <a:xfrm>
            <a:off x="924196" y="2795821"/>
            <a:ext cx="11267804" cy="9296401"/>
          </a:xfrm>
          <a:prstGeom prst="rect">
            <a:avLst/>
          </a:prstGeom>
        </p:spPr>
        <p:txBody>
          <a:bodyPr/>
          <a:lstStyle/>
          <a:p>
            <a:pPr marL="657859" indent="-657859" defTabSz="610870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Input operators log </a:t>
            </a:r>
            <a:r>
              <a:rPr b="1"/>
              <a:t>start</a:t>
            </a:r>
            <a:r>
              <a:t> and </a:t>
            </a:r>
            <a:r>
              <a:rPr b="1"/>
              <a:t>end</a:t>
            </a:r>
            <a:r>
              <a:t> offsets of epochs</a:t>
            </a:r>
          </a:p>
          <a:p>
            <a:pPr marL="657859" indent="-657859" defTabSz="610870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Stateful operators checkpoint their</a:t>
            </a:r>
            <a:br/>
            <a:r>
              <a:t>state every </a:t>
            </a:r>
            <a:r>
              <a:rPr b="1"/>
              <a:t>Nth</a:t>
            </a:r>
            <a:r>
              <a:t> epoch (along with the epoch-id)</a:t>
            </a:r>
          </a:p>
          <a:p>
            <a:pPr marL="657859" indent="-657859" defTabSz="610870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Output operators log </a:t>
            </a:r>
            <a:r>
              <a:rPr b="1"/>
              <a:t>committed</a:t>
            </a:r>
            <a:r>
              <a:t> epochs</a:t>
            </a:r>
          </a:p>
          <a:p>
            <a:pPr marL="657859" indent="-657859" defTabSz="610870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On recovery,</a:t>
            </a:r>
          </a:p>
          <a:p>
            <a:pPr lvl="1" marL="1315719" indent="-657859" defTabSz="610870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Roll-back to an old state</a:t>
            </a:r>
          </a:p>
          <a:p>
            <a:pPr lvl="1" marL="1315719" indent="-657859" defTabSz="610870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Re-construct the state into what it was before the last uncommitted epoch, by replaying committed epochs</a:t>
            </a:r>
          </a:p>
          <a:p>
            <a:pPr lvl="1" marL="1315719" indent="-657859" defTabSz="610870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Replay, starting from the uncommitted epoch</a:t>
            </a:r>
          </a:p>
        </p:txBody>
      </p:sp>
      <p:grpSp>
        <p:nvGrpSpPr>
          <p:cNvPr id="1441" name="Group"/>
          <p:cNvGrpSpPr/>
          <p:nvPr/>
        </p:nvGrpSpPr>
        <p:grpSpPr>
          <a:xfrm>
            <a:off x="15064957" y="10182789"/>
            <a:ext cx="7495392" cy="1829157"/>
            <a:chOff x="0" y="746099"/>
            <a:chExt cx="7495391" cy="1829155"/>
          </a:xfrm>
        </p:grpSpPr>
        <p:sp>
          <p:nvSpPr>
            <p:cNvPr id="1439" name="staten-4…"/>
            <p:cNvSpPr/>
            <p:nvPr/>
          </p:nvSpPr>
          <p:spPr>
            <a:xfrm>
              <a:off x="6225391" y="746099"/>
              <a:ext cx="1270001" cy="1270001"/>
            </a:xfrm>
            <a:prstGeom prst="lin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0" sz="1800"/>
              </a:pPr>
              <a:r>
                <a:t>state</a:t>
              </a:r>
              <a:r>
                <a:rPr baseline="-5999"/>
                <a:t>n-4</a:t>
              </a:r>
              <a:endParaRPr baseline="-5999"/>
            </a:p>
            <a:p>
              <a:pPr algn="l">
                <a:defRPr b="0" sz="1800"/>
              </a:pPr>
              <a:r>
                <a:t>state</a:t>
              </a:r>
              <a:r>
                <a:rPr baseline="-5999"/>
                <a:t>n-8</a:t>
              </a:r>
              <a:endParaRPr baseline="-5999"/>
            </a:p>
            <a:p>
              <a:pPr algn="l">
                <a:defRPr b="0" sz="1800"/>
              </a:pPr>
              <a:r>
                <a:t>state</a:t>
              </a:r>
              <a:r>
                <a:rPr baseline="-5999"/>
                <a:t>n-12</a:t>
              </a:r>
              <a:endParaRPr baseline="-5999"/>
            </a:p>
            <a:p>
              <a:pPr algn="l">
                <a:defRPr b="0" sz="1800"/>
              </a:pPr>
              <a:r>
                <a:t>state</a:t>
              </a:r>
              <a:r>
                <a:rPr baseline="-5999"/>
                <a:t>n-16</a:t>
              </a:r>
              <a:endParaRPr baseline="-5999"/>
            </a:p>
            <a:p>
              <a:pPr algn="l">
                <a:defRPr b="0" sz="1800"/>
              </a:pPr>
              <a:r>
                <a:rPr baseline="-5999"/>
                <a:t>...</a:t>
              </a:r>
            </a:p>
          </p:txBody>
        </p:sp>
        <p:sp>
          <p:nvSpPr>
            <p:cNvPr id="1440" name="epoch n-1 committed…"/>
            <p:cNvSpPr/>
            <p:nvPr/>
          </p:nvSpPr>
          <p:spPr>
            <a:xfrm>
              <a:off x="0" y="1305255"/>
              <a:ext cx="1270000" cy="1270001"/>
            </a:xfrm>
            <a:prstGeom prst="line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0" sz="1600"/>
              </a:pPr>
              <a:r>
                <a:t>epoch n-1 committed</a:t>
              </a:r>
              <a:endParaRPr baseline="-5999"/>
            </a:p>
            <a:p>
              <a:pPr algn="l">
                <a:defRPr b="0" sz="1600"/>
              </a:pPr>
              <a:r>
                <a:t>epoch n-2 committed</a:t>
              </a:r>
            </a:p>
            <a:p>
              <a:pPr algn="l">
                <a:defRPr b="0" sz="1600"/>
              </a:pPr>
              <a:r>
                <a:t>epoch n-3 committed</a:t>
              </a:r>
            </a:p>
            <a:p>
              <a:pPr algn="l">
                <a:defRPr b="0" sz="1600"/>
              </a:pPr>
              <a:r>
                <a:t>epoch n-4 committed</a:t>
              </a:r>
            </a:p>
            <a:p>
              <a:pPr algn="l">
                <a:defRPr b="0" sz="1600"/>
              </a:pPr>
              <a:r>
                <a:t>...</a:t>
              </a:r>
            </a:p>
            <a:p>
              <a:pPr algn="l">
                <a:defRPr b="0" sz="1600"/>
              </a:pPr>
              <a:r>
                <a:t>epoch n has offset (140, 160)</a:t>
              </a:r>
            </a:p>
            <a:p>
              <a:pPr algn="l">
                <a:defRPr b="0" sz="1600"/>
              </a:pPr>
              <a:r>
                <a:t>epoch n-1 has offset (120, 140)</a:t>
              </a:r>
            </a:p>
            <a:p>
              <a:pPr algn="l">
                <a:defRPr b="0" sz="1600"/>
              </a:pPr>
              <a:r>
                <a:t>epoch n-2 has offset (100, 120)</a:t>
              </a:r>
            </a:p>
            <a:p>
              <a:pPr algn="l">
                <a:defRPr b="0" sz="1600"/>
              </a:pPr>
              <a:r>
                <a:t>epoch n-3 has offset (80, 100)</a:t>
              </a:r>
            </a:p>
            <a:p>
              <a:pPr algn="l">
                <a:defRPr b="0" sz="1600"/>
              </a:pPr>
              <a:r>
                <a:t>epoch n-4 has offset (60, 80)</a:t>
              </a:r>
            </a:p>
            <a:p>
              <a:pPr algn="l">
                <a:defRPr b="0" sz="1600"/>
              </a:pPr>
              <a:r>
                <a:t>...</a:t>
              </a:r>
            </a:p>
          </p:txBody>
        </p:sp>
      </p:grpSp>
      <p:sp>
        <p:nvSpPr>
          <p:cNvPr id="1442" name="Rectangle"/>
          <p:cNvSpPr/>
          <p:nvPr/>
        </p:nvSpPr>
        <p:spPr>
          <a:xfrm>
            <a:off x="21290348" y="9449745"/>
            <a:ext cx="912572" cy="354112"/>
          </a:xfrm>
          <a:prstGeom prst="rect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3" name="Rectangle"/>
          <p:cNvSpPr/>
          <p:nvPr/>
        </p:nvSpPr>
        <p:spPr>
          <a:xfrm>
            <a:off x="15084006" y="9449745"/>
            <a:ext cx="2908800" cy="746322"/>
          </a:xfrm>
          <a:prstGeom prst="rect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4" name="Rectangle"/>
          <p:cNvSpPr/>
          <p:nvPr/>
        </p:nvSpPr>
        <p:spPr>
          <a:xfrm>
            <a:off x="15084006" y="10861323"/>
            <a:ext cx="2908800" cy="704274"/>
          </a:xfrm>
          <a:prstGeom prst="rect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5" name="Most…"/>
          <p:cNvSpPr txBox="1"/>
          <p:nvPr/>
        </p:nvSpPr>
        <p:spPr>
          <a:xfrm>
            <a:off x="22764509" y="9155316"/>
            <a:ext cx="1367258" cy="97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Most</a:t>
            </a:r>
          </a:p>
          <a:p>
            <a:pPr>
              <a:defRPr sz="1800"/>
            </a:pPr>
            <a:r>
              <a:t>Recent</a:t>
            </a:r>
          </a:p>
          <a:p>
            <a:pPr>
              <a:defRPr sz="1800"/>
            </a:pPr>
            <a:r>
              <a:t>Checkpoint</a:t>
            </a:r>
          </a:p>
        </p:txBody>
      </p:sp>
      <p:sp>
        <p:nvSpPr>
          <p:cNvPr id="1446" name="Line"/>
          <p:cNvSpPr/>
          <p:nvPr/>
        </p:nvSpPr>
        <p:spPr>
          <a:xfrm flipH="1">
            <a:off x="22288365" y="9626801"/>
            <a:ext cx="4065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7" name="Rectangle"/>
          <p:cNvSpPr/>
          <p:nvPr/>
        </p:nvSpPr>
        <p:spPr>
          <a:xfrm>
            <a:off x="15084006" y="10632262"/>
            <a:ext cx="2908800" cy="232067"/>
          </a:xfrm>
          <a:prstGeom prst="rect">
            <a:avLst/>
          </a:prstGeom>
          <a:ln w="381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8" name="Epochs…"/>
          <p:cNvSpPr txBox="1"/>
          <p:nvPr/>
        </p:nvSpPr>
        <p:spPr>
          <a:xfrm>
            <a:off x="18220996" y="9337272"/>
            <a:ext cx="1900582" cy="97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Epochs</a:t>
            </a:r>
          </a:p>
          <a:p>
            <a:pPr>
              <a:defRPr sz="1800"/>
            </a:pPr>
            <a:r>
              <a:t>committed</a:t>
            </a:r>
          </a:p>
          <a:p>
            <a:pPr>
              <a:defRPr sz="1800"/>
            </a:pPr>
            <a:r>
              <a:t>after checkpoint</a:t>
            </a:r>
          </a:p>
        </p:txBody>
      </p:sp>
      <p:sp>
        <p:nvSpPr>
          <p:cNvPr id="1449" name="Line"/>
          <p:cNvSpPr/>
          <p:nvPr/>
        </p:nvSpPr>
        <p:spPr>
          <a:xfrm flipH="1">
            <a:off x="18051654" y="9822906"/>
            <a:ext cx="4065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0" name="Epochs…"/>
          <p:cNvSpPr txBox="1"/>
          <p:nvPr/>
        </p:nvSpPr>
        <p:spPr>
          <a:xfrm>
            <a:off x="18220996" y="10294888"/>
            <a:ext cx="1900582" cy="97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Epochs</a:t>
            </a:r>
          </a:p>
          <a:p>
            <a:pPr>
              <a:defRPr sz="1800"/>
            </a:pPr>
            <a:r>
              <a:t>committed</a:t>
            </a:r>
          </a:p>
          <a:p>
            <a:pPr>
              <a:defRPr sz="1800"/>
            </a:pPr>
            <a:r>
              <a:t>after checkpoint</a:t>
            </a:r>
          </a:p>
        </p:txBody>
      </p:sp>
      <p:sp>
        <p:nvSpPr>
          <p:cNvPr id="1451" name="Line"/>
          <p:cNvSpPr/>
          <p:nvPr/>
        </p:nvSpPr>
        <p:spPr>
          <a:xfrm flipH="1">
            <a:off x="18051654" y="10780523"/>
            <a:ext cx="40653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4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4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2" grpId="1"/>
      <p:bldP build="p" bldLvl="5" animBg="1" rev="0" advAuto="0" spid="1438" grpId="4"/>
      <p:bldP build="whole" bldLvl="1" animBg="1" rev="0" advAuto="0" spid="1433" grpId="2"/>
      <p:bldP build="whole" bldLvl="1" animBg="1" rev="0" advAuto="0" spid="1434" grpId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park - Execution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Spark - Execution Model</a:t>
            </a:r>
          </a:p>
        </p:txBody>
      </p:sp>
      <p:sp>
        <p:nvSpPr>
          <p:cNvPr id="1457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458" name="Table"/>
          <p:cNvGraphicFramePr/>
          <p:nvPr/>
        </p:nvGraphicFramePr>
        <p:xfrm>
          <a:off x="1689100" y="3098800"/>
          <a:ext cx="21005800" cy="9296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001933"/>
                <a:gridCol w="7001933"/>
                <a:gridCol w="7001933"/>
              </a:tblGrid>
              <a:tr h="3098800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Minibatch Execution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Continuous Processing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098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Pros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Dynamic load balancing, Fine-grained fault recovery, Straggler mitigation, Rescaling, Scale and throughput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Low latency, failure recovery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098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Cons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Higher minimum latency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No protection against stragglers and node imbalances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Comparison &amp; Conclusion"/>
          <p:cNvSpPr/>
          <p:nvPr/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15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Comparison &amp; Conclusion</a:t>
            </a:r>
          </a:p>
        </p:txBody>
      </p:sp>
      <p:sp>
        <p:nvSpPr>
          <p:cNvPr id="14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Comparison</a:t>
            </a:r>
          </a:p>
        </p:txBody>
      </p:sp>
      <p:sp>
        <p:nvSpPr>
          <p:cNvPr id="1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465" name="Table"/>
          <p:cNvGraphicFramePr/>
          <p:nvPr/>
        </p:nvGraphicFramePr>
        <p:xfrm>
          <a:off x="908811" y="3098800"/>
          <a:ext cx="22566378" cy="92964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3223768"/>
                <a:gridCol w="3223768"/>
                <a:gridCol w="3223768"/>
                <a:gridCol w="3223768"/>
                <a:gridCol w="3223768"/>
                <a:gridCol w="3223768"/>
                <a:gridCol w="3223768"/>
              </a:tblGrid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>
                          <a:solidFill>
                            <a:srgbClr val="000000"/>
                          </a:solidFill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Execution Model?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Queryable State?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Snapshot
Granularity?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Cyclic Snapshots
Method?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Exactly-once Delivery Requirements?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Additional Properties?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Flink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Continuous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Yes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Global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Chandy Lamport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Idempotent or Transactional
sinks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Incremental snapshot
Async. compaction
Channel blocking
Channel recording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IBM-Streams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Continuous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N/A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Region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Data &amp; Control Ports
(Only feedback loops)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Retractable sinks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Incremental snapshot
Channel blocking
Sync. state transfer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Spark Structured Streaming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Continuous &amp; Minibatch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Yes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Global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N/A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Idempotent sinks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Incremental snapshot
Async. state transfer
???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146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9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470" name="Table"/>
          <p:cNvGraphicFramePr/>
          <p:nvPr/>
        </p:nvGraphicFramePr>
        <p:xfrm>
          <a:off x="7954323" y="2326325"/>
          <a:ext cx="10415252" cy="9296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{EEE7283C-3CF3-47DC-8721-378D4A62B228}</a:tableStyleId>
              </a:tblPr>
              <a:tblGrid>
                <a:gridCol w="1735875"/>
                <a:gridCol w="1735875"/>
                <a:gridCol w="1735875"/>
                <a:gridCol w="1735875"/>
                <a:gridCol w="1735875"/>
                <a:gridCol w="1735875"/>
              </a:tblGrid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State Backend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Exactly-once processing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Interface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Dataflow graph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Operational features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3241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Pluggable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Alignment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API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Weakly connected, cyclic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23241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Pluggable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API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Weakly connected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Manual rollback, minibatch recovery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23241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Pluggable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Weakly connected, cyclic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multi-threaded operators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Results (Takeaway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Results (Takeaways)</a:t>
            </a:r>
          </a:p>
        </p:txBody>
      </p:sp>
      <p:sp>
        <p:nvSpPr>
          <p:cNvPr id="1473" name="Flink claim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Flink claims </a:t>
            </a:r>
          </a:p>
        </p:txBody>
      </p:sp>
      <p:sp>
        <p:nvSpPr>
          <p:cNvPr id="1474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Comparison</a:t>
            </a:r>
          </a:p>
        </p:txBody>
      </p:sp>
      <p:sp>
        <p:nvSpPr>
          <p:cNvPr id="1477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478" name="Table"/>
          <p:cNvGraphicFramePr/>
          <p:nvPr/>
        </p:nvGraphicFramePr>
        <p:xfrm>
          <a:off x="908811" y="3098800"/>
          <a:ext cx="22566378" cy="92964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2051488"/>
                <a:gridCol w="2051488"/>
                <a:gridCol w="2051488"/>
                <a:gridCol w="2051488"/>
                <a:gridCol w="2051488"/>
                <a:gridCol w="2051488"/>
                <a:gridCol w="2051488"/>
                <a:gridCol w="2051488"/>
                <a:gridCol w="2051488"/>
                <a:gridCol w="2051488"/>
                <a:gridCol w="2051488"/>
              </a:tblGrid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>
                          <a:solidFill>
                            <a:srgbClr val="000000"/>
                          </a:solidFill>
                          <a:sym typeface="Helvetica Neue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State Tracking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State
Granularity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Type Requirements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Snapshot properties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State Backend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Exactly-once delivery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Exactly-once processing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API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Dataflow graph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Operational features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Flink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Snapshots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Global, marker-based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Must use builtin types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Lazy,
asynchronous,
managed state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Pluggable (Local or external)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Idempotent or Transactional
sinks, replay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Alignment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Streaming, Batch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Weakly connected, cyclic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Spark Structured Streaming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Minibatch or Snapshots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Global, periodic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Type is serializable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Pluggable (Local or external)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Idempotent sinks, replay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Streaming, Batch, incrementalization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Weakly connected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Manual rollback, minibatch recovery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ym typeface="Helvetica Neue Medium"/>
                        </a:rPr>
                        <a:t>IBM-Streams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Snapshots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Subgraph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Language-level abstractions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External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replay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Streaming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Weakly connected, cyclic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400"/>
                        <a:t>multi-threaded operators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redictions / 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Predictions / Future Work</a:t>
            </a:r>
          </a:p>
        </p:txBody>
      </p:sp>
      <p:sp>
        <p:nvSpPr>
          <p:cNvPr id="14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2" name="Buy your own hardware…"/>
          <p:cNvSpPr txBox="1"/>
          <p:nvPr/>
        </p:nvSpPr>
        <p:spPr>
          <a:xfrm>
            <a:off x="2338491" y="14654238"/>
            <a:ext cx="5152264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Buy your own hardware</a:t>
            </a:r>
          </a:p>
          <a:p>
            <a:pPr/>
            <a:r>
              <a:t>Secure but hard to maintain</a:t>
            </a:r>
          </a:p>
          <a:p>
            <a:pPr/>
            <a:r>
              <a:t>Centralised architecture</a:t>
            </a:r>
          </a:p>
        </p:txBody>
      </p:sp>
      <p:sp>
        <p:nvSpPr>
          <p:cNvPr id="1483" name="Dedicated cloud platforms…"/>
          <p:cNvSpPr txBox="1"/>
          <p:nvPr/>
        </p:nvSpPr>
        <p:spPr>
          <a:xfrm>
            <a:off x="9755066" y="14654238"/>
            <a:ext cx="4931284" cy="197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Dedicated cloud platforms</a:t>
            </a:r>
          </a:p>
          <a:p>
            <a:pPr/>
            <a:r>
              <a:t>Microservices</a:t>
            </a:r>
          </a:p>
          <a:p>
            <a:pPr/>
            <a:r>
              <a:t>Distributed architecture</a:t>
            </a:r>
          </a:p>
          <a:p>
            <a:pPr/>
            <a:r>
              <a:t>Elasticity</a:t>
            </a:r>
          </a:p>
        </p:txBody>
      </p:sp>
      <p:grpSp>
        <p:nvGrpSpPr>
          <p:cNvPr id="1489" name="Group"/>
          <p:cNvGrpSpPr/>
          <p:nvPr/>
        </p:nvGrpSpPr>
        <p:grpSpPr>
          <a:xfrm>
            <a:off x="8077127" y="2799113"/>
            <a:ext cx="6887122" cy="5274455"/>
            <a:chOff x="0" y="509648"/>
            <a:chExt cx="6887120" cy="5274454"/>
          </a:xfrm>
        </p:grpSpPr>
        <p:sp>
          <p:nvSpPr>
            <p:cNvPr id="1484" name="Present"/>
            <p:cNvSpPr/>
            <p:nvPr/>
          </p:nvSpPr>
          <p:spPr>
            <a:xfrm>
              <a:off x="3910367" y="50964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Present</a:t>
              </a:r>
            </a:p>
          </p:txBody>
        </p:sp>
        <p:pic>
          <p:nvPicPr>
            <p:cNvPr id="14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86273" y="3357979"/>
              <a:ext cx="3293780" cy="1918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025589" y="3563954"/>
              <a:ext cx="2861532" cy="1712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7" name="Cloud platforms"/>
            <p:cNvSpPr/>
            <p:nvPr/>
          </p:nvSpPr>
          <p:spPr>
            <a:xfrm>
              <a:off x="3910367" y="223577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Cloud platforms</a:t>
              </a:r>
            </a:p>
          </p:txBody>
        </p:sp>
        <p:sp>
          <p:nvSpPr>
            <p:cNvPr id="1488" name="Line"/>
            <p:cNvSpPr/>
            <p:nvPr/>
          </p:nvSpPr>
          <p:spPr>
            <a:xfrm flipV="1">
              <a:off x="-1" y="1006596"/>
              <a:ext cx="2" cy="477750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490" name="Line"/>
          <p:cNvSpPr/>
          <p:nvPr/>
        </p:nvSpPr>
        <p:spPr>
          <a:xfrm>
            <a:off x="2053519" y="3296061"/>
            <a:ext cx="2009520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9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77963" y="15157563"/>
            <a:ext cx="3141255" cy="1091137"/>
          </a:xfrm>
          <a:prstGeom prst="rect">
            <a:avLst/>
          </a:prstGeom>
          <a:ln w="12700">
            <a:miter lim="400000"/>
          </a:ln>
        </p:spPr>
      </p:pic>
      <p:sp>
        <p:nvSpPr>
          <p:cNvPr id="1492" name="&quot;"/>
          <p:cNvSpPr txBox="1"/>
          <p:nvPr/>
        </p:nvSpPr>
        <p:spPr>
          <a:xfrm>
            <a:off x="19629652" y="14744069"/>
            <a:ext cx="4200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"</a:t>
            </a:r>
          </a:p>
        </p:txBody>
      </p:sp>
      <p:sp>
        <p:nvSpPr>
          <p:cNvPr id="1493" name="&quot;"/>
          <p:cNvSpPr txBox="1"/>
          <p:nvPr/>
        </p:nvSpPr>
        <p:spPr>
          <a:xfrm>
            <a:off x="23247462" y="14744069"/>
            <a:ext cx="4200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"</a:t>
            </a:r>
          </a:p>
        </p:txBody>
      </p:sp>
      <p:grpSp>
        <p:nvGrpSpPr>
          <p:cNvPr id="1497" name="Group"/>
          <p:cNvGrpSpPr/>
          <p:nvPr/>
        </p:nvGrpSpPr>
        <p:grpSpPr>
          <a:xfrm>
            <a:off x="2492064" y="2289464"/>
            <a:ext cx="4362451" cy="5429243"/>
            <a:chOff x="0" y="0"/>
            <a:chExt cx="4362450" cy="5429241"/>
          </a:xfrm>
        </p:grpSpPr>
        <p:sp>
          <p:nvSpPr>
            <p:cNvPr id="1494" name="Past"/>
            <p:cNvSpPr txBox="1"/>
            <p:nvPr/>
          </p:nvSpPr>
          <p:spPr>
            <a:xfrm>
              <a:off x="1320666" y="-1"/>
              <a:ext cx="1737361" cy="101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495" name="In-house…"/>
            <p:cNvSpPr txBox="1"/>
            <p:nvPr/>
          </p:nvSpPr>
          <p:spPr>
            <a:xfrm>
              <a:off x="0" y="1256223"/>
              <a:ext cx="4362451" cy="195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6000"/>
              </a:pPr>
              <a:r>
                <a:t>In-house</a:t>
              </a:r>
            </a:p>
            <a:p>
              <a:pPr>
                <a:defRPr sz="6000"/>
              </a:pPr>
              <a:r>
                <a:t>Data center</a:t>
              </a:r>
            </a:p>
          </p:txBody>
        </p:sp>
        <p:pic>
          <p:nvPicPr>
            <p:cNvPr id="149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914" y="3563954"/>
              <a:ext cx="4304509" cy="1865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98" name="&quot;Internet of things&quot;…"/>
          <p:cNvSpPr txBox="1"/>
          <p:nvPr/>
        </p:nvSpPr>
        <p:spPr>
          <a:xfrm>
            <a:off x="17306797" y="14654238"/>
            <a:ext cx="4932808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"Internet of things"</a:t>
            </a:r>
          </a:p>
          <a:p>
            <a:pPr/>
            <a:r>
              <a:t>Planet-wide scale-out</a:t>
            </a:r>
          </a:p>
          <a:p>
            <a:pPr/>
            <a:r>
              <a:t>Decentralised architecture</a:t>
            </a:r>
          </a:p>
        </p:txBody>
      </p:sp>
      <p:sp>
        <p:nvSpPr>
          <p:cNvPr id="1499" name="Line"/>
          <p:cNvSpPr/>
          <p:nvPr/>
        </p:nvSpPr>
        <p:spPr>
          <a:xfrm>
            <a:off x="2009574" y="8060868"/>
            <a:ext cx="20095209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0" name="Future work for snapshotting protocols:…"/>
          <p:cNvSpPr txBox="1"/>
          <p:nvPr/>
        </p:nvSpPr>
        <p:spPr>
          <a:xfrm>
            <a:off x="11390998" y="9511217"/>
            <a:ext cx="12462081" cy="2579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pc="-98" sz="3300"/>
            </a:pPr>
            <a:r>
              <a:t>Future work for snapshotting protocols:</a:t>
            </a:r>
          </a:p>
          <a:p>
            <a:pPr marL="396875" indent="-396875" algn="l">
              <a:buSzPct val="125000"/>
              <a:buChar char="•"/>
              <a:defRPr b="0" spc="-98" sz="3300"/>
            </a:pPr>
            <a:r>
              <a:t>Specialise towards throughput/latency/recovery time/space/...</a:t>
            </a:r>
          </a:p>
          <a:p>
            <a:pPr marL="396875" indent="-396875" algn="l">
              <a:buSzPct val="125000"/>
              <a:buChar char="•"/>
              <a:defRPr b="0" spc="-98" sz="3300"/>
            </a:pPr>
            <a:r>
              <a:t>Take data into consideration</a:t>
            </a:r>
          </a:p>
          <a:p>
            <a:pPr marL="396875" indent="-396875" algn="l">
              <a:buSzPct val="125000"/>
              <a:buChar char="•"/>
              <a:defRPr b="0" spc="-98" sz="3300"/>
            </a:pPr>
            <a:r>
              <a:t>Optimise code inside operators for snapshotting</a:t>
            </a:r>
          </a:p>
          <a:p>
            <a:pPr marL="396875" indent="-396875" algn="l">
              <a:buSzPct val="125000"/>
              <a:buChar char="•"/>
              <a:defRPr b="0" spc="-98" sz="3300"/>
            </a:pPr>
            <a:r>
              <a:t>Hardware acceleration, e.g. Remote Direct Memory Access (RDMA)</a:t>
            </a:r>
          </a:p>
        </p:txBody>
      </p:sp>
      <p:grpSp>
        <p:nvGrpSpPr>
          <p:cNvPr id="1509" name="Group"/>
          <p:cNvGrpSpPr/>
          <p:nvPr/>
        </p:nvGrpSpPr>
        <p:grpSpPr>
          <a:xfrm>
            <a:off x="-2483664" y="16624386"/>
            <a:ext cx="6454229" cy="3307072"/>
            <a:chOff x="0" y="0"/>
            <a:chExt cx="6454228" cy="3307071"/>
          </a:xfrm>
        </p:grpSpPr>
        <p:sp>
          <p:nvSpPr>
            <p:cNvPr id="1501" name="Circle"/>
            <p:cNvSpPr/>
            <p:nvPr/>
          </p:nvSpPr>
          <p:spPr>
            <a:xfrm>
              <a:off x="25400" y="915921"/>
              <a:ext cx="1907005" cy="1907006"/>
            </a:xfrm>
            <a:prstGeom prst="ellipse">
              <a:avLst/>
            </a:prstGeom>
            <a:solidFill>
              <a:schemeClr val="accent2">
                <a:hueOff val="-85259"/>
                <a:satOff val="14347"/>
                <a:lumOff val="22373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02" name="Circle"/>
            <p:cNvSpPr/>
            <p:nvPr/>
          </p:nvSpPr>
          <p:spPr>
            <a:xfrm>
              <a:off x="4547223" y="915921"/>
              <a:ext cx="1907006" cy="1907006"/>
            </a:xfrm>
            <a:prstGeom prst="ellipse">
              <a:avLst/>
            </a:prstGeom>
            <a:solidFill>
              <a:schemeClr val="accent2">
                <a:hueOff val="-85259"/>
                <a:satOff val="14347"/>
                <a:lumOff val="22373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40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03" name="Stateful channels?"/>
            <p:cNvSpPr/>
            <p:nvPr/>
          </p:nvSpPr>
          <p:spPr>
            <a:xfrm>
              <a:off x="151824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l">
                <a:defRPr spc="-29"/>
              </a:lvl1pPr>
            </a:lstStyle>
            <a:p>
              <a:pPr/>
              <a:r>
                <a:t>Stateful channels?</a:t>
              </a:r>
            </a:p>
          </p:txBody>
        </p:sp>
        <p:cxnSp>
          <p:nvCxnSpPr>
            <p:cNvPr id="1504" name="Connection Line"/>
            <p:cNvCxnSpPr>
              <a:stCxn id="1501" idx="0"/>
              <a:endCxn id="1502" idx="0"/>
            </p:cNvCxnSpPr>
            <p:nvPr/>
          </p:nvCxnSpPr>
          <p:spPr>
            <a:xfrm>
              <a:off x="978902" y="1869424"/>
              <a:ext cx="4521824" cy="1"/>
            </a:xfrm>
            <a:prstGeom prst="straightConnector1">
              <a:avLst/>
            </a:prstGeom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</p:cxnSp>
        <p:sp>
          <p:nvSpPr>
            <p:cNvPr id="1505" name="Coins"/>
            <p:cNvSpPr/>
            <p:nvPr/>
          </p:nvSpPr>
          <p:spPr>
            <a:xfrm>
              <a:off x="0" y="1893358"/>
              <a:ext cx="952109" cy="95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06" name="Coins"/>
            <p:cNvSpPr/>
            <p:nvPr/>
          </p:nvSpPr>
          <p:spPr>
            <a:xfrm>
              <a:off x="4521823" y="1893358"/>
              <a:ext cx="952109" cy="95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07" name="Coins"/>
            <p:cNvSpPr/>
            <p:nvPr/>
          </p:nvSpPr>
          <p:spPr>
            <a:xfrm>
              <a:off x="2494605" y="1391940"/>
              <a:ext cx="952110" cy="95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50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092" t="28384" r="0" b="28384"/>
            <a:stretch>
              <a:fillRect/>
            </a:stretch>
          </p:blipFill>
          <p:spPr>
            <a:xfrm>
              <a:off x="1981845" y="2389737"/>
              <a:ext cx="2013927" cy="917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16" name="Group"/>
          <p:cNvGrpSpPr/>
          <p:nvPr/>
        </p:nvGrpSpPr>
        <p:grpSpPr>
          <a:xfrm>
            <a:off x="16119175" y="2799113"/>
            <a:ext cx="6846998" cy="5180381"/>
            <a:chOff x="438149" y="509648"/>
            <a:chExt cx="6846996" cy="5180380"/>
          </a:xfrm>
        </p:grpSpPr>
        <p:sp>
          <p:nvSpPr>
            <p:cNvPr id="1510" name="Edge devices"/>
            <p:cNvSpPr/>
            <p:nvPr/>
          </p:nvSpPr>
          <p:spPr>
            <a:xfrm>
              <a:off x="4165334" y="223577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Edge devices</a:t>
              </a:r>
            </a:p>
          </p:txBody>
        </p:sp>
        <p:pic>
          <p:nvPicPr>
            <p:cNvPr id="1511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8149" y="3633221"/>
              <a:ext cx="3147231" cy="1573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2" name="5G"/>
            <p:cNvSpPr/>
            <p:nvPr/>
          </p:nvSpPr>
          <p:spPr>
            <a:xfrm>
              <a:off x="6015146" y="44200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FuraCode Nerd Font Mono"/>
                  <a:ea typeface="FuraCode Nerd Font Mono"/>
                  <a:cs typeface="FuraCode Nerd Font Mono"/>
                  <a:sym typeface="FuraCode Nerd Font Mono"/>
                </a:defRPr>
              </a:lvl1pPr>
            </a:lstStyle>
            <a:p>
              <a:pPr/>
              <a:r>
                <a:t>5G</a:t>
              </a:r>
            </a:p>
          </p:txBody>
        </p:sp>
        <p:pic>
          <p:nvPicPr>
            <p:cNvPr id="151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657657" y="3215092"/>
              <a:ext cx="2366578" cy="1576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4" name="+"/>
            <p:cNvSpPr/>
            <p:nvPr/>
          </p:nvSpPr>
          <p:spPr>
            <a:xfrm>
              <a:off x="438149" y="218419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/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1515" name="Future"/>
            <p:cNvSpPr/>
            <p:nvPr/>
          </p:nvSpPr>
          <p:spPr>
            <a:xfrm>
              <a:off x="3972979" y="50964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Future</a:t>
              </a:r>
            </a:p>
          </p:txBody>
        </p:sp>
      </p:grpSp>
      <p:grpSp>
        <p:nvGrpSpPr>
          <p:cNvPr id="1529" name="Group"/>
          <p:cNvGrpSpPr/>
          <p:nvPr/>
        </p:nvGrpSpPr>
        <p:grpSpPr>
          <a:xfrm>
            <a:off x="2009574" y="8509570"/>
            <a:ext cx="8722574" cy="4582360"/>
            <a:chOff x="0" y="0"/>
            <a:chExt cx="8722572" cy="4582359"/>
          </a:xfrm>
        </p:grpSpPr>
        <p:pic>
          <p:nvPicPr>
            <p:cNvPr id="151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024490" y="2346862"/>
              <a:ext cx="3293779" cy="1918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8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7712" t="14116" r="7712" b="14116"/>
            <a:stretch>
              <a:fillRect/>
            </a:stretch>
          </p:blipFill>
          <p:spPr>
            <a:xfrm>
              <a:off x="2671404" y="425393"/>
              <a:ext cx="2540001" cy="1214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9" name="Line"/>
            <p:cNvSpPr/>
            <p:nvPr/>
          </p:nvSpPr>
          <p:spPr>
            <a:xfrm>
              <a:off x="3808482" y="1596854"/>
              <a:ext cx="1" cy="83791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520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787683" y="1063310"/>
              <a:ext cx="2540001" cy="190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1" name="Line"/>
            <p:cNvSpPr/>
            <p:nvPr/>
          </p:nvSpPr>
          <p:spPr>
            <a:xfrm>
              <a:off x="1786108" y="2314457"/>
              <a:ext cx="1182440" cy="68797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522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16108" y="138081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3" name="Rounded Rectangle"/>
            <p:cNvSpPr/>
            <p:nvPr/>
          </p:nvSpPr>
          <p:spPr>
            <a:xfrm>
              <a:off x="0" y="0"/>
              <a:ext cx="8468573" cy="4328360"/>
            </a:xfrm>
            <a:prstGeom prst="roundRect">
              <a:avLst>
                <a:gd name="adj" fmla="val 14450"/>
              </a:avLst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4" name="Rounded Rectangle"/>
            <p:cNvSpPr/>
            <p:nvPr/>
          </p:nvSpPr>
          <p:spPr>
            <a:xfrm>
              <a:off x="254000" y="254000"/>
              <a:ext cx="8468573" cy="4328360"/>
            </a:xfrm>
            <a:prstGeom prst="roundRect">
              <a:avLst>
                <a:gd name="adj" fmla="val 14450"/>
              </a:avLst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5" name="Rounded Rectangle"/>
            <p:cNvSpPr/>
            <p:nvPr/>
          </p:nvSpPr>
          <p:spPr>
            <a:xfrm>
              <a:off x="127000" y="127000"/>
              <a:ext cx="8468573" cy="4328360"/>
            </a:xfrm>
            <a:prstGeom prst="roundRect">
              <a:avLst>
                <a:gd name="adj" fmla="val 14450"/>
              </a:avLst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6" name="Line"/>
            <p:cNvSpPr/>
            <p:nvPr/>
          </p:nvSpPr>
          <p:spPr>
            <a:xfrm flipH="1">
              <a:off x="4605244" y="2314458"/>
              <a:ext cx="1182440" cy="68797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7" name="Dataflow…"/>
            <p:cNvSpPr txBox="1"/>
            <p:nvPr/>
          </p:nvSpPr>
          <p:spPr>
            <a:xfrm>
              <a:off x="6097563" y="350462"/>
              <a:ext cx="1920241" cy="1030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Dataflow</a:t>
              </a:r>
            </a:p>
            <a:p>
              <a:pPr/>
              <a:r>
                <a:t>Execution</a:t>
              </a:r>
            </a:p>
          </p:txBody>
        </p:sp>
        <p:sp>
          <p:nvSpPr>
            <p:cNvPr id="1528" name="Clean…"/>
            <p:cNvSpPr txBox="1"/>
            <p:nvPr/>
          </p:nvSpPr>
          <p:spPr>
            <a:xfrm>
              <a:off x="6478563" y="2658446"/>
              <a:ext cx="1158241" cy="1500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Clean</a:t>
              </a:r>
            </a:p>
            <a:p>
              <a:pPr/>
              <a:r>
                <a:t>Train</a:t>
              </a:r>
              <a:br/>
              <a:r>
                <a:t>Serve</a:t>
              </a:r>
            </a:p>
          </p:txBody>
        </p:sp>
      </p:grpSp>
      <p:sp>
        <p:nvSpPr>
          <p:cNvPr id="1530" name="Credits to Adam Hasselberg for predictions"/>
          <p:cNvSpPr txBox="1"/>
          <p:nvPr/>
        </p:nvSpPr>
        <p:spPr>
          <a:xfrm>
            <a:off x="16408145" y="13155551"/>
            <a:ext cx="797585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Credits to Adam Hasselberg for predictions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0" grpId="5"/>
      <p:bldP build="whole" bldLvl="1" animBg="1" rev="0" advAuto="0" spid="1489" grpId="2"/>
      <p:bldP build="whole" bldLvl="1" animBg="1" rev="0" advAuto="0" spid="1516" grpId="3"/>
      <p:bldP build="whole" bldLvl="1" animBg="1" rev="0" advAuto="0" spid="1497" grpId="1"/>
      <p:bldP build="whole" bldLvl="1" animBg="1" rev="0" advAuto="0" spid="1529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ntroduction - Data Stream 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Introduction - Data Stream Processing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5" name="Group"/>
          <p:cNvGrpSpPr/>
          <p:nvPr/>
        </p:nvGrpSpPr>
        <p:grpSpPr>
          <a:xfrm>
            <a:off x="1265879" y="3609983"/>
            <a:ext cx="22123311" cy="8274035"/>
            <a:chOff x="0" y="0"/>
            <a:chExt cx="22123309" cy="8274033"/>
          </a:xfrm>
        </p:grpSpPr>
        <p:grpSp>
          <p:nvGrpSpPr>
            <p:cNvPr id="172" name="Group"/>
            <p:cNvGrpSpPr/>
            <p:nvPr/>
          </p:nvGrpSpPr>
          <p:grpSpPr>
            <a:xfrm>
              <a:off x="4989280" y="323490"/>
              <a:ext cx="3944000" cy="6255272"/>
              <a:chOff x="0" y="0"/>
              <a:chExt cx="3943998" cy="6255270"/>
            </a:xfrm>
          </p:grpSpPr>
          <p:sp>
            <p:nvSpPr>
              <p:cNvPr id="144" name="Line"/>
              <p:cNvSpPr/>
              <p:nvPr/>
            </p:nvSpPr>
            <p:spPr>
              <a:xfrm>
                <a:off x="0" y="3355889"/>
                <a:ext cx="1739901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45" name="Line"/>
              <p:cNvSpPr/>
              <p:nvPr/>
            </p:nvSpPr>
            <p:spPr>
              <a:xfrm>
                <a:off x="0" y="4335698"/>
                <a:ext cx="1739901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46" name="Rounded Rectangle"/>
              <p:cNvSpPr/>
              <p:nvPr/>
            </p:nvSpPr>
            <p:spPr>
              <a:xfrm>
                <a:off x="1963489" y="733777"/>
                <a:ext cx="1820941" cy="445718"/>
              </a:xfrm>
              <a:prstGeom prst="roundRect">
                <a:avLst>
                  <a:gd name="adj" fmla="val 42740"/>
                </a:avLst>
              </a:prstGeom>
              <a:solidFill>
                <a:srgbClr val="E9EBFA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47" name="Circle"/>
              <p:cNvSpPr/>
              <p:nvPr/>
            </p:nvSpPr>
            <p:spPr>
              <a:xfrm>
                <a:off x="2061365" y="782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48" name="Circle"/>
              <p:cNvSpPr/>
              <p:nvPr/>
            </p:nvSpPr>
            <p:spPr>
              <a:xfrm>
                <a:off x="2442365" y="782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49" name="Circle"/>
              <p:cNvSpPr/>
              <p:nvPr/>
            </p:nvSpPr>
            <p:spPr>
              <a:xfrm>
                <a:off x="2823365" y="782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0" name="Circle"/>
              <p:cNvSpPr/>
              <p:nvPr/>
            </p:nvSpPr>
            <p:spPr>
              <a:xfrm>
                <a:off x="3204365" y="782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1" name="Rounded Rectangle"/>
              <p:cNvSpPr/>
              <p:nvPr/>
            </p:nvSpPr>
            <p:spPr>
              <a:xfrm>
                <a:off x="1963489" y="1241777"/>
                <a:ext cx="1820941" cy="445718"/>
              </a:xfrm>
              <a:prstGeom prst="roundRect">
                <a:avLst>
                  <a:gd name="adj" fmla="val 42740"/>
                </a:avLst>
              </a:prstGeom>
              <a:solidFill>
                <a:srgbClr val="E9EBFA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2" name="Circle"/>
              <p:cNvSpPr/>
              <p:nvPr/>
            </p:nvSpPr>
            <p:spPr>
              <a:xfrm>
                <a:off x="2061365" y="1290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3" name="Circle"/>
              <p:cNvSpPr/>
              <p:nvPr/>
            </p:nvSpPr>
            <p:spPr>
              <a:xfrm>
                <a:off x="2442365" y="1290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4" name="Circle"/>
              <p:cNvSpPr/>
              <p:nvPr/>
            </p:nvSpPr>
            <p:spPr>
              <a:xfrm>
                <a:off x="2823365" y="1290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5" name="Circle"/>
              <p:cNvSpPr/>
              <p:nvPr/>
            </p:nvSpPr>
            <p:spPr>
              <a:xfrm>
                <a:off x="3204365" y="1290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6" name="Rounded Rectangle"/>
              <p:cNvSpPr/>
              <p:nvPr/>
            </p:nvSpPr>
            <p:spPr>
              <a:xfrm>
                <a:off x="1963489" y="1749777"/>
                <a:ext cx="1820941" cy="445718"/>
              </a:xfrm>
              <a:prstGeom prst="roundRect">
                <a:avLst>
                  <a:gd name="adj" fmla="val 42740"/>
                </a:avLst>
              </a:prstGeom>
              <a:solidFill>
                <a:srgbClr val="E9EBFA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7" name="Circle"/>
              <p:cNvSpPr/>
              <p:nvPr/>
            </p:nvSpPr>
            <p:spPr>
              <a:xfrm>
                <a:off x="2061365" y="1798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8" name="Circle"/>
              <p:cNvSpPr/>
              <p:nvPr/>
            </p:nvSpPr>
            <p:spPr>
              <a:xfrm>
                <a:off x="2442365" y="1798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" name="Circle"/>
              <p:cNvSpPr/>
              <p:nvPr/>
            </p:nvSpPr>
            <p:spPr>
              <a:xfrm>
                <a:off x="2823365" y="1798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60" name="Circle"/>
              <p:cNvSpPr/>
              <p:nvPr/>
            </p:nvSpPr>
            <p:spPr>
              <a:xfrm>
                <a:off x="3204365" y="1798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61" name="Rounded Rectangle"/>
              <p:cNvSpPr/>
              <p:nvPr/>
            </p:nvSpPr>
            <p:spPr>
              <a:xfrm>
                <a:off x="1963489" y="2257777"/>
                <a:ext cx="1820941" cy="445718"/>
              </a:xfrm>
              <a:prstGeom prst="roundRect">
                <a:avLst>
                  <a:gd name="adj" fmla="val 42740"/>
                </a:avLst>
              </a:prstGeom>
              <a:solidFill>
                <a:srgbClr val="E9EBFA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62" name="Circle"/>
              <p:cNvSpPr/>
              <p:nvPr/>
            </p:nvSpPr>
            <p:spPr>
              <a:xfrm>
                <a:off x="2061365" y="2306845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63" name="Circle"/>
              <p:cNvSpPr/>
              <p:nvPr/>
            </p:nvSpPr>
            <p:spPr>
              <a:xfrm>
                <a:off x="2442365" y="2306845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64" name="Circle"/>
              <p:cNvSpPr/>
              <p:nvPr/>
            </p:nvSpPr>
            <p:spPr>
              <a:xfrm>
                <a:off x="2823365" y="2306845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65" name="Circle"/>
              <p:cNvSpPr/>
              <p:nvPr/>
            </p:nvSpPr>
            <p:spPr>
              <a:xfrm>
                <a:off x="3204365" y="2306845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66" name="Event Logs"/>
              <p:cNvSpPr txBox="1"/>
              <p:nvPr/>
            </p:nvSpPr>
            <p:spPr>
              <a:xfrm>
                <a:off x="1803921" y="-1"/>
                <a:ext cx="2140078" cy="5604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Event Logs</a:t>
                </a:r>
              </a:p>
            </p:txBody>
          </p:sp>
          <p:sp>
            <p:nvSpPr>
              <p:cNvPr id="167" name="Historic…"/>
              <p:cNvSpPr txBox="1"/>
              <p:nvPr/>
            </p:nvSpPr>
            <p:spPr>
              <a:xfrm>
                <a:off x="2108149" y="3134593"/>
                <a:ext cx="1531621" cy="1030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Historic</a:t>
                </a:r>
              </a:p>
              <a:p>
                <a:pPr/>
                <a:r>
                  <a:t>Data</a:t>
                </a:r>
              </a:p>
            </p:txBody>
          </p:sp>
          <p:sp>
            <p:nvSpPr>
              <p:cNvPr id="168" name="Line"/>
              <p:cNvSpPr/>
              <p:nvPr/>
            </p:nvSpPr>
            <p:spPr>
              <a:xfrm>
                <a:off x="0" y="2298081"/>
                <a:ext cx="1739901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16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839290" y="4236182"/>
                <a:ext cx="1637539" cy="16375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271090" y="4253257"/>
                <a:ext cx="1637539" cy="16375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927282" y="4617732"/>
                <a:ext cx="1637539" cy="16375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3" name="Group"/>
            <p:cNvGrpSpPr/>
            <p:nvPr/>
          </p:nvGrpSpPr>
          <p:grpSpPr>
            <a:xfrm>
              <a:off x="16097326" y="-1"/>
              <a:ext cx="6025984" cy="8274035"/>
              <a:chOff x="0" y="0"/>
              <a:chExt cx="6025983" cy="8274033"/>
            </a:xfrm>
          </p:grpSpPr>
          <p:sp>
            <p:nvSpPr>
              <p:cNvPr id="173" name="Line"/>
              <p:cNvSpPr/>
              <p:nvPr/>
            </p:nvSpPr>
            <p:spPr>
              <a:xfrm>
                <a:off x="0" y="3652678"/>
                <a:ext cx="1739901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4" name="Line"/>
              <p:cNvSpPr/>
              <p:nvPr/>
            </p:nvSpPr>
            <p:spPr>
              <a:xfrm>
                <a:off x="0" y="4632487"/>
                <a:ext cx="1739901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5" name="Rounded Rectangle"/>
              <p:cNvSpPr/>
              <p:nvPr/>
            </p:nvSpPr>
            <p:spPr>
              <a:xfrm>
                <a:off x="2483366" y="733777"/>
                <a:ext cx="1820941" cy="445718"/>
              </a:xfrm>
              <a:prstGeom prst="roundRect">
                <a:avLst>
                  <a:gd name="adj" fmla="val 42740"/>
                </a:avLst>
              </a:prstGeom>
              <a:solidFill>
                <a:srgbClr val="E9EBFA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6" name="Circle"/>
              <p:cNvSpPr/>
              <p:nvPr/>
            </p:nvSpPr>
            <p:spPr>
              <a:xfrm>
                <a:off x="2581242" y="782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7" name="Circle"/>
              <p:cNvSpPr/>
              <p:nvPr/>
            </p:nvSpPr>
            <p:spPr>
              <a:xfrm>
                <a:off x="2962242" y="782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8" name="Circle"/>
              <p:cNvSpPr/>
              <p:nvPr/>
            </p:nvSpPr>
            <p:spPr>
              <a:xfrm>
                <a:off x="3343242" y="782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79" name="Circle"/>
              <p:cNvSpPr/>
              <p:nvPr/>
            </p:nvSpPr>
            <p:spPr>
              <a:xfrm>
                <a:off x="3724242" y="782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0" name="Rounded Rectangle"/>
              <p:cNvSpPr/>
              <p:nvPr/>
            </p:nvSpPr>
            <p:spPr>
              <a:xfrm>
                <a:off x="2483366" y="1241777"/>
                <a:ext cx="1820941" cy="445718"/>
              </a:xfrm>
              <a:prstGeom prst="roundRect">
                <a:avLst>
                  <a:gd name="adj" fmla="val 42740"/>
                </a:avLst>
              </a:prstGeom>
              <a:solidFill>
                <a:srgbClr val="E9EBFA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1" name="Circle"/>
              <p:cNvSpPr/>
              <p:nvPr/>
            </p:nvSpPr>
            <p:spPr>
              <a:xfrm>
                <a:off x="2581242" y="1290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2" name="Circle"/>
              <p:cNvSpPr/>
              <p:nvPr/>
            </p:nvSpPr>
            <p:spPr>
              <a:xfrm>
                <a:off x="2962242" y="1290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3" name="Circle"/>
              <p:cNvSpPr/>
              <p:nvPr/>
            </p:nvSpPr>
            <p:spPr>
              <a:xfrm>
                <a:off x="3343242" y="1290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4" name="Circle"/>
              <p:cNvSpPr/>
              <p:nvPr/>
            </p:nvSpPr>
            <p:spPr>
              <a:xfrm>
                <a:off x="3724242" y="1290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5" name="Rounded Rectangle"/>
              <p:cNvSpPr/>
              <p:nvPr/>
            </p:nvSpPr>
            <p:spPr>
              <a:xfrm>
                <a:off x="2483366" y="1749777"/>
                <a:ext cx="1820941" cy="445718"/>
              </a:xfrm>
              <a:prstGeom prst="roundRect">
                <a:avLst>
                  <a:gd name="adj" fmla="val 42740"/>
                </a:avLst>
              </a:prstGeom>
              <a:solidFill>
                <a:srgbClr val="E9EBFA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6" name="Circle"/>
              <p:cNvSpPr/>
              <p:nvPr/>
            </p:nvSpPr>
            <p:spPr>
              <a:xfrm>
                <a:off x="2581242" y="1798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7" name="Circle"/>
              <p:cNvSpPr/>
              <p:nvPr/>
            </p:nvSpPr>
            <p:spPr>
              <a:xfrm>
                <a:off x="2962242" y="1798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8" name="Circle"/>
              <p:cNvSpPr/>
              <p:nvPr/>
            </p:nvSpPr>
            <p:spPr>
              <a:xfrm>
                <a:off x="3343242" y="1798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89" name="Circle"/>
              <p:cNvSpPr/>
              <p:nvPr/>
            </p:nvSpPr>
            <p:spPr>
              <a:xfrm>
                <a:off x="3724242" y="1798844"/>
                <a:ext cx="330508" cy="330508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90" name="Rounded Rectangle"/>
              <p:cNvSpPr/>
              <p:nvPr/>
            </p:nvSpPr>
            <p:spPr>
              <a:xfrm>
                <a:off x="2483366" y="2257777"/>
                <a:ext cx="1820941" cy="445718"/>
              </a:xfrm>
              <a:prstGeom prst="roundRect">
                <a:avLst>
                  <a:gd name="adj" fmla="val 42740"/>
                </a:avLst>
              </a:prstGeom>
              <a:solidFill>
                <a:srgbClr val="E9EBFA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91" name="Circle"/>
              <p:cNvSpPr/>
              <p:nvPr/>
            </p:nvSpPr>
            <p:spPr>
              <a:xfrm>
                <a:off x="2581242" y="2306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92" name="Circle"/>
              <p:cNvSpPr/>
              <p:nvPr/>
            </p:nvSpPr>
            <p:spPr>
              <a:xfrm>
                <a:off x="2962242" y="2306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93" name="Circle"/>
              <p:cNvSpPr/>
              <p:nvPr/>
            </p:nvSpPr>
            <p:spPr>
              <a:xfrm>
                <a:off x="3343242" y="2306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94" name="Circle"/>
              <p:cNvSpPr/>
              <p:nvPr/>
            </p:nvSpPr>
            <p:spPr>
              <a:xfrm>
                <a:off x="3724242" y="2306844"/>
                <a:ext cx="330508" cy="330509"/>
              </a:xfrm>
              <a:prstGeom prst="ellipse">
                <a:avLst/>
              </a:prstGeom>
              <a:solidFill>
                <a:srgbClr val="53585F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95" name="Event Logs"/>
              <p:cNvSpPr txBox="1"/>
              <p:nvPr/>
            </p:nvSpPr>
            <p:spPr>
              <a:xfrm>
                <a:off x="2323797" y="-1"/>
                <a:ext cx="2140078" cy="5604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Event Logs</a:t>
                </a:r>
              </a:p>
            </p:txBody>
          </p:sp>
          <p:sp>
            <p:nvSpPr>
              <p:cNvPr id="196" name="Files"/>
              <p:cNvSpPr txBox="1"/>
              <p:nvPr/>
            </p:nvSpPr>
            <p:spPr>
              <a:xfrm>
                <a:off x="2913776" y="2861541"/>
                <a:ext cx="960121" cy="5604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Files</a:t>
                </a:r>
              </a:p>
            </p:txBody>
          </p:sp>
          <p:sp>
            <p:nvSpPr>
              <p:cNvPr id="197" name="Line"/>
              <p:cNvSpPr/>
              <p:nvPr/>
            </p:nvSpPr>
            <p:spPr>
              <a:xfrm>
                <a:off x="0" y="2607961"/>
                <a:ext cx="1739901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198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359167" y="3474181"/>
                <a:ext cx="1637539" cy="16375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790967" y="3491256"/>
                <a:ext cx="1637539" cy="16375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0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447159" y="3728732"/>
                <a:ext cx="1637539" cy="16375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1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838507" y="6377568"/>
                <a:ext cx="1542459" cy="18964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2" name="Applications/Services"/>
              <p:cNvSpPr txBox="1"/>
              <p:nvPr/>
            </p:nvSpPr>
            <p:spPr>
              <a:xfrm>
                <a:off x="1961475" y="5594724"/>
                <a:ext cx="4064509" cy="560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Applications/Services</a:t>
                </a:r>
              </a:p>
            </p:txBody>
          </p:sp>
        </p:grpSp>
        <p:grpSp>
          <p:nvGrpSpPr>
            <p:cNvPr id="248" name="Group"/>
            <p:cNvGrpSpPr/>
            <p:nvPr/>
          </p:nvGrpSpPr>
          <p:grpSpPr>
            <a:xfrm>
              <a:off x="9133445" y="0"/>
              <a:ext cx="6539379" cy="6604151"/>
              <a:chOff x="0" y="0"/>
              <a:chExt cx="6539377" cy="6604150"/>
            </a:xfrm>
          </p:grpSpPr>
          <p:sp>
            <p:nvSpPr>
              <p:cNvPr id="204" name="Line"/>
              <p:cNvSpPr/>
              <p:nvPr/>
            </p:nvSpPr>
            <p:spPr>
              <a:xfrm>
                <a:off x="0" y="5192052"/>
                <a:ext cx="1591442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205" name="Line"/>
              <p:cNvSpPr/>
              <p:nvPr/>
            </p:nvSpPr>
            <p:spPr>
              <a:xfrm>
                <a:off x="0" y="2423452"/>
                <a:ext cx="1591442" cy="1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b="0" sz="32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206" name="Rounded Rectangle"/>
              <p:cNvSpPr/>
              <p:nvPr/>
            </p:nvSpPr>
            <p:spPr>
              <a:xfrm>
                <a:off x="2203274" y="1764794"/>
                <a:ext cx="4070317" cy="4070318"/>
              </a:xfrm>
              <a:prstGeom prst="roundRect">
                <a:avLst>
                  <a:gd name="adj" fmla="val 15000"/>
                </a:avLst>
              </a:prstGeom>
              <a:noFill/>
              <a:ln w="101600" cap="flat">
                <a:solidFill>
                  <a:srgbClr val="0353AA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7" name="Connection Line"/>
              <p:cNvSpPr/>
              <p:nvPr/>
            </p:nvSpPr>
            <p:spPr>
              <a:xfrm>
                <a:off x="2724908" y="409764"/>
                <a:ext cx="451098" cy="934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23" h="21600" fill="norm" stroke="1" extrusionOk="0">
                    <a:moveTo>
                      <a:pt x="13866" y="21600"/>
                    </a:moveTo>
                    <a:cubicBezTo>
                      <a:pt x="-5377" y="14497"/>
                      <a:pt x="-4591" y="7297"/>
                      <a:pt x="16223" y="0"/>
                    </a:cubicBezTo>
                  </a:path>
                </a:pathLst>
              </a:custGeom>
              <a:noFill/>
              <a:ln w="889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58" name="Connection Line"/>
              <p:cNvSpPr/>
              <p:nvPr/>
            </p:nvSpPr>
            <p:spPr>
              <a:xfrm>
                <a:off x="3232908" y="435164"/>
                <a:ext cx="451098" cy="9340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23" h="21600" fill="norm" stroke="1" extrusionOk="0">
                    <a:moveTo>
                      <a:pt x="2357" y="0"/>
                    </a:moveTo>
                    <a:cubicBezTo>
                      <a:pt x="21600" y="7103"/>
                      <a:pt x="20814" y="14303"/>
                      <a:pt x="0" y="21600"/>
                    </a:cubicBezTo>
                  </a:path>
                </a:pathLst>
              </a:custGeom>
              <a:noFill/>
              <a:ln w="88900" cap="flat">
                <a:solidFill>
                  <a:srgbClr val="5E5E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09" name="Long-Running…"/>
              <p:cNvSpPr txBox="1"/>
              <p:nvPr/>
            </p:nvSpPr>
            <p:spPr>
              <a:xfrm>
                <a:off x="3842659" y="0"/>
                <a:ext cx="2696719" cy="15002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algn="l">
                  <a:defRPr>
                    <a:solidFill>
                      <a:srgbClr val="5E5E5E"/>
                    </a:solidFill>
                  </a:defRPr>
                </a:pPr>
                <a:r>
                  <a:t>Long-Running</a:t>
                </a:r>
              </a:p>
              <a:p>
                <a:pPr algn="l">
                  <a:defRPr>
                    <a:solidFill>
                      <a:srgbClr val="5E5E5E"/>
                    </a:solidFill>
                  </a:defRPr>
                </a:pPr>
                <a:r>
                  <a:t>Dataflow Task</a:t>
                </a:r>
              </a:p>
              <a:p>
                <a:pPr algn="l">
                  <a:defRPr>
                    <a:solidFill>
                      <a:srgbClr val="5E5E5E"/>
                    </a:solidFill>
                  </a:defRPr>
                </a:pPr>
                <a:r>
                  <a:t>Execution</a:t>
                </a:r>
              </a:p>
            </p:txBody>
          </p:sp>
          <p:sp>
            <p:nvSpPr>
              <p:cNvPr id="210" name="Rounded Rectangle"/>
              <p:cNvSpPr/>
              <p:nvPr/>
            </p:nvSpPr>
            <p:spPr>
              <a:xfrm>
                <a:off x="2076274" y="1637794"/>
                <a:ext cx="4070317" cy="4070318"/>
              </a:xfrm>
              <a:prstGeom prst="roundRect">
                <a:avLst>
                  <a:gd name="adj" fmla="val 15000"/>
                </a:avLst>
              </a:prstGeom>
              <a:noFill/>
              <a:ln w="101600" cap="flat">
                <a:solidFill>
                  <a:srgbClr val="0353AA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1" name="Rounded Rectangle"/>
              <p:cNvSpPr/>
              <p:nvPr/>
            </p:nvSpPr>
            <p:spPr>
              <a:xfrm>
                <a:off x="2330274" y="1891794"/>
                <a:ext cx="4070317" cy="4070318"/>
              </a:xfrm>
              <a:prstGeom prst="roundRect">
                <a:avLst>
                  <a:gd name="adj" fmla="val 15000"/>
                </a:avLst>
              </a:prstGeom>
              <a:noFill/>
              <a:ln w="101600" cap="flat">
                <a:solidFill>
                  <a:srgbClr val="0353AA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12" name="State"/>
              <p:cNvSpPr/>
              <p:nvPr/>
            </p:nvSpPr>
            <p:spPr>
              <a:xfrm>
                <a:off x="3638237" y="5354788"/>
                <a:ext cx="946390" cy="124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fill="norm" stroke="1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76200" cap="flat">
                <a:solidFill>
                  <a:srgbClr val="0353AA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3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State</a:t>
                </a:r>
              </a:p>
            </p:txBody>
          </p:sp>
          <p:grpSp>
            <p:nvGrpSpPr>
              <p:cNvPr id="247" name="Group"/>
              <p:cNvGrpSpPr/>
              <p:nvPr/>
            </p:nvGrpSpPr>
            <p:grpSpPr>
              <a:xfrm>
                <a:off x="2779313" y="2265415"/>
                <a:ext cx="2918239" cy="2815075"/>
                <a:chOff x="0" y="0"/>
                <a:chExt cx="2918237" cy="2815074"/>
              </a:xfrm>
            </p:grpSpPr>
            <p:sp>
              <p:nvSpPr>
                <p:cNvPr id="213" name="Circle"/>
                <p:cNvSpPr/>
                <p:nvPr/>
              </p:nvSpPr>
              <p:spPr>
                <a:xfrm>
                  <a:off x="0" y="493503"/>
                  <a:ext cx="540877" cy="540878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14" name="Circle"/>
                <p:cNvSpPr/>
                <p:nvPr/>
              </p:nvSpPr>
              <p:spPr>
                <a:xfrm>
                  <a:off x="0" y="1148646"/>
                  <a:ext cx="540877" cy="540877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15" name="Circle"/>
                <p:cNvSpPr/>
                <p:nvPr/>
              </p:nvSpPr>
              <p:spPr>
                <a:xfrm>
                  <a:off x="0" y="1803788"/>
                  <a:ext cx="540877" cy="540878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16" name="Circle"/>
                <p:cNvSpPr/>
                <p:nvPr/>
              </p:nvSpPr>
              <p:spPr>
                <a:xfrm>
                  <a:off x="1188679" y="0"/>
                  <a:ext cx="540878" cy="540877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17" name="Circle"/>
                <p:cNvSpPr/>
                <p:nvPr/>
              </p:nvSpPr>
              <p:spPr>
                <a:xfrm>
                  <a:off x="1188680" y="655142"/>
                  <a:ext cx="540878" cy="540878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18" name="Circle"/>
                <p:cNvSpPr/>
                <p:nvPr/>
              </p:nvSpPr>
              <p:spPr>
                <a:xfrm>
                  <a:off x="1188679" y="1619054"/>
                  <a:ext cx="540878" cy="540878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19" name="Circle"/>
                <p:cNvSpPr/>
                <p:nvPr/>
              </p:nvSpPr>
              <p:spPr>
                <a:xfrm>
                  <a:off x="1188679" y="2274197"/>
                  <a:ext cx="540878" cy="540878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20" name="Circle"/>
                <p:cNvSpPr/>
                <p:nvPr/>
              </p:nvSpPr>
              <p:spPr>
                <a:xfrm>
                  <a:off x="2377360" y="493503"/>
                  <a:ext cx="540878" cy="540878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21" name="Circle"/>
                <p:cNvSpPr/>
                <p:nvPr/>
              </p:nvSpPr>
              <p:spPr>
                <a:xfrm>
                  <a:off x="2377360" y="1148646"/>
                  <a:ext cx="540878" cy="540877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22" name="Circle"/>
                <p:cNvSpPr/>
                <p:nvPr/>
              </p:nvSpPr>
              <p:spPr>
                <a:xfrm>
                  <a:off x="2377360" y="1803788"/>
                  <a:ext cx="540878" cy="540878"/>
                </a:xfrm>
                <a:prstGeom prst="ellipse">
                  <a:avLst/>
                </a:prstGeom>
                <a:noFill/>
                <a:ln w="889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0"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cxnSp>
              <p:nvCxnSpPr>
                <p:cNvPr id="223" name="Connection Line"/>
                <p:cNvCxnSpPr>
                  <a:stCxn id="213" idx="0"/>
                  <a:endCxn id="216" idx="0"/>
                </p:cNvCxnSpPr>
                <p:nvPr/>
              </p:nvCxnSpPr>
              <p:spPr>
                <a:xfrm flipV="1">
                  <a:off x="270438" y="270438"/>
                  <a:ext cx="1188681" cy="493505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24" name="Connection Line"/>
                <p:cNvCxnSpPr>
                  <a:stCxn id="213" idx="0"/>
                  <a:endCxn id="217" idx="0"/>
                </p:cNvCxnSpPr>
                <p:nvPr/>
              </p:nvCxnSpPr>
              <p:spPr>
                <a:xfrm>
                  <a:off x="270438" y="763942"/>
                  <a:ext cx="1188681" cy="161639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25" name="Connection Line"/>
                <p:cNvCxnSpPr>
                  <a:stCxn id="213" idx="0"/>
                  <a:endCxn id="218" idx="0"/>
                </p:cNvCxnSpPr>
                <p:nvPr/>
              </p:nvCxnSpPr>
              <p:spPr>
                <a:xfrm>
                  <a:off x="270438" y="763942"/>
                  <a:ext cx="1188681" cy="1125552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26" name="Connection Line"/>
                <p:cNvCxnSpPr>
                  <a:stCxn id="213" idx="0"/>
                  <a:endCxn id="219" idx="0"/>
                </p:cNvCxnSpPr>
                <p:nvPr/>
              </p:nvCxnSpPr>
              <p:spPr>
                <a:xfrm>
                  <a:off x="270438" y="763942"/>
                  <a:ext cx="1188681" cy="1780695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27" name="Connection Line"/>
                <p:cNvCxnSpPr>
                  <a:stCxn id="214" idx="0"/>
                  <a:endCxn id="216" idx="0"/>
                </p:cNvCxnSpPr>
                <p:nvPr/>
              </p:nvCxnSpPr>
              <p:spPr>
                <a:xfrm flipV="1">
                  <a:off x="270438" y="270438"/>
                  <a:ext cx="1188681" cy="1148647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28" name="Connection Line"/>
                <p:cNvCxnSpPr>
                  <a:stCxn id="214" idx="0"/>
                  <a:endCxn id="217" idx="0"/>
                </p:cNvCxnSpPr>
                <p:nvPr/>
              </p:nvCxnSpPr>
              <p:spPr>
                <a:xfrm flipV="1">
                  <a:off x="270438" y="925580"/>
                  <a:ext cx="1188681" cy="493505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29" name="Connection Line"/>
                <p:cNvCxnSpPr>
                  <a:stCxn id="214" idx="0"/>
                  <a:endCxn id="218" idx="0"/>
                </p:cNvCxnSpPr>
                <p:nvPr/>
              </p:nvCxnSpPr>
              <p:spPr>
                <a:xfrm>
                  <a:off x="270438" y="1419084"/>
                  <a:ext cx="1188681" cy="470410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0" name="Connection Line"/>
                <p:cNvCxnSpPr>
                  <a:stCxn id="214" idx="0"/>
                  <a:endCxn id="219" idx="0"/>
                </p:cNvCxnSpPr>
                <p:nvPr/>
              </p:nvCxnSpPr>
              <p:spPr>
                <a:xfrm>
                  <a:off x="270438" y="1419084"/>
                  <a:ext cx="1188681" cy="1125553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1" name="Connection Line"/>
                <p:cNvCxnSpPr>
                  <a:stCxn id="215" idx="0"/>
                  <a:endCxn id="216" idx="0"/>
                </p:cNvCxnSpPr>
                <p:nvPr/>
              </p:nvCxnSpPr>
              <p:spPr>
                <a:xfrm flipV="1">
                  <a:off x="270438" y="270438"/>
                  <a:ext cx="1188681" cy="1803789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2" name="Connection Line"/>
                <p:cNvCxnSpPr>
                  <a:stCxn id="215" idx="0"/>
                  <a:endCxn id="217" idx="0"/>
                </p:cNvCxnSpPr>
                <p:nvPr/>
              </p:nvCxnSpPr>
              <p:spPr>
                <a:xfrm flipV="1">
                  <a:off x="270438" y="925580"/>
                  <a:ext cx="1188681" cy="1148647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3" name="Connection Line"/>
                <p:cNvCxnSpPr>
                  <a:stCxn id="215" idx="0"/>
                  <a:endCxn id="218" idx="0"/>
                </p:cNvCxnSpPr>
                <p:nvPr/>
              </p:nvCxnSpPr>
              <p:spPr>
                <a:xfrm flipV="1">
                  <a:off x="270438" y="1889493"/>
                  <a:ext cx="1188681" cy="184734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4" name="Connection Line"/>
                <p:cNvCxnSpPr>
                  <a:stCxn id="215" idx="0"/>
                  <a:endCxn id="219" idx="0"/>
                </p:cNvCxnSpPr>
                <p:nvPr/>
              </p:nvCxnSpPr>
              <p:spPr>
                <a:xfrm>
                  <a:off x="270438" y="2074226"/>
                  <a:ext cx="1188681" cy="470411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5" name="Connection Line"/>
                <p:cNvCxnSpPr>
                  <a:stCxn id="216" idx="0"/>
                  <a:endCxn id="220" idx="0"/>
                </p:cNvCxnSpPr>
                <p:nvPr/>
              </p:nvCxnSpPr>
              <p:spPr>
                <a:xfrm>
                  <a:off x="1459118" y="270438"/>
                  <a:ext cx="1188682" cy="493505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6" name="Connection Line"/>
                <p:cNvCxnSpPr>
                  <a:stCxn id="216" idx="0"/>
                  <a:endCxn id="221" idx="0"/>
                </p:cNvCxnSpPr>
                <p:nvPr/>
              </p:nvCxnSpPr>
              <p:spPr>
                <a:xfrm>
                  <a:off x="1459118" y="270438"/>
                  <a:ext cx="1188682" cy="1148647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7" name="Connection Line"/>
                <p:cNvCxnSpPr>
                  <a:stCxn id="216" idx="0"/>
                  <a:endCxn id="222" idx="0"/>
                </p:cNvCxnSpPr>
                <p:nvPr/>
              </p:nvCxnSpPr>
              <p:spPr>
                <a:xfrm>
                  <a:off x="1459118" y="270438"/>
                  <a:ext cx="1188682" cy="1803789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8" name="Connection Line"/>
                <p:cNvCxnSpPr>
                  <a:stCxn id="217" idx="0"/>
                  <a:endCxn id="220" idx="0"/>
                </p:cNvCxnSpPr>
                <p:nvPr/>
              </p:nvCxnSpPr>
              <p:spPr>
                <a:xfrm flipV="1">
                  <a:off x="1459118" y="763942"/>
                  <a:ext cx="1188682" cy="161639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39" name="Connection Line"/>
                <p:cNvCxnSpPr>
                  <a:stCxn id="217" idx="0"/>
                  <a:endCxn id="221" idx="0"/>
                </p:cNvCxnSpPr>
                <p:nvPr/>
              </p:nvCxnSpPr>
              <p:spPr>
                <a:xfrm>
                  <a:off x="1459118" y="925580"/>
                  <a:ext cx="1188682" cy="493505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40" name="Connection Line"/>
                <p:cNvCxnSpPr>
                  <a:stCxn id="217" idx="0"/>
                  <a:endCxn id="222" idx="0"/>
                </p:cNvCxnSpPr>
                <p:nvPr/>
              </p:nvCxnSpPr>
              <p:spPr>
                <a:xfrm>
                  <a:off x="1459118" y="925580"/>
                  <a:ext cx="1188682" cy="1148647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41" name="Connection Line"/>
                <p:cNvCxnSpPr>
                  <a:stCxn id="218" idx="0"/>
                  <a:endCxn id="220" idx="0"/>
                </p:cNvCxnSpPr>
                <p:nvPr/>
              </p:nvCxnSpPr>
              <p:spPr>
                <a:xfrm flipV="1">
                  <a:off x="1459118" y="763942"/>
                  <a:ext cx="1188682" cy="1125552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42" name="Connection Line"/>
                <p:cNvCxnSpPr>
                  <a:stCxn id="218" idx="0"/>
                  <a:endCxn id="221" idx="0"/>
                </p:cNvCxnSpPr>
                <p:nvPr/>
              </p:nvCxnSpPr>
              <p:spPr>
                <a:xfrm flipV="1">
                  <a:off x="1459118" y="1419084"/>
                  <a:ext cx="1188682" cy="470410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43" name="Connection Line"/>
                <p:cNvCxnSpPr>
                  <a:stCxn id="218" idx="0"/>
                  <a:endCxn id="222" idx="0"/>
                </p:cNvCxnSpPr>
                <p:nvPr/>
              </p:nvCxnSpPr>
              <p:spPr>
                <a:xfrm>
                  <a:off x="1459118" y="1889493"/>
                  <a:ext cx="1188682" cy="184734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44" name="Connection Line"/>
                <p:cNvCxnSpPr>
                  <a:stCxn id="219" idx="0"/>
                  <a:endCxn id="220" idx="0"/>
                </p:cNvCxnSpPr>
                <p:nvPr/>
              </p:nvCxnSpPr>
              <p:spPr>
                <a:xfrm flipV="1">
                  <a:off x="1459118" y="763942"/>
                  <a:ext cx="1188682" cy="1780695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45" name="Connection Line"/>
                <p:cNvCxnSpPr>
                  <a:stCxn id="219" idx="0"/>
                  <a:endCxn id="221" idx="0"/>
                </p:cNvCxnSpPr>
                <p:nvPr/>
              </p:nvCxnSpPr>
              <p:spPr>
                <a:xfrm flipV="1">
                  <a:off x="1459118" y="1419084"/>
                  <a:ext cx="1188682" cy="1125553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46" name="Connection Line"/>
                <p:cNvCxnSpPr>
                  <a:stCxn id="219" idx="0"/>
                  <a:endCxn id="222" idx="0"/>
                </p:cNvCxnSpPr>
                <p:nvPr/>
              </p:nvCxnSpPr>
              <p:spPr>
                <a:xfrm flipV="1">
                  <a:off x="1459118" y="2074226"/>
                  <a:ext cx="1188682" cy="470411"/>
                </a:xfrm>
                <a:prstGeom prst="straightConnector1">
                  <a:avLst/>
                </a:prstGeom>
                <a:ln w="508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</p:cxnSp>
          </p:grpSp>
        </p:grpSp>
        <p:grpSp>
          <p:nvGrpSpPr>
            <p:cNvPr id="254" name="Group"/>
            <p:cNvGrpSpPr/>
            <p:nvPr/>
          </p:nvGrpSpPr>
          <p:grpSpPr>
            <a:xfrm>
              <a:off x="0" y="0"/>
              <a:ext cx="4943204" cy="6928027"/>
              <a:chOff x="0" y="0"/>
              <a:chExt cx="4943203" cy="6928027"/>
            </a:xfrm>
          </p:grpSpPr>
          <p:pic>
            <p:nvPicPr>
              <p:cNvPr id="249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0762" t="13984" r="11821" b="14874"/>
              <a:stretch>
                <a:fillRect/>
              </a:stretch>
            </p:blipFill>
            <p:spPr>
              <a:xfrm>
                <a:off x="3157712" y="0"/>
                <a:ext cx="1785492" cy="1640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09" h="21594" fill="norm" stroke="1" extrusionOk="0">
                    <a:moveTo>
                      <a:pt x="9911" y="0"/>
                    </a:moveTo>
                    <a:lnTo>
                      <a:pt x="9367" y="496"/>
                    </a:lnTo>
                    <a:cubicBezTo>
                      <a:pt x="7039" y="2628"/>
                      <a:pt x="84" y="9211"/>
                      <a:pt x="12" y="9350"/>
                    </a:cubicBezTo>
                    <a:cubicBezTo>
                      <a:pt x="-48" y="9466"/>
                      <a:pt x="120" y="9715"/>
                      <a:pt x="514" y="10097"/>
                    </a:cubicBezTo>
                    <a:cubicBezTo>
                      <a:pt x="879" y="10450"/>
                      <a:pt x="1104" y="10779"/>
                      <a:pt x="1104" y="10953"/>
                    </a:cubicBezTo>
                    <a:cubicBezTo>
                      <a:pt x="1104" y="11120"/>
                      <a:pt x="1269" y="11375"/>
                      <a:pt x="1508" y="11580"/>
                    </a:cubicBezTo>
                    <a:cubicBezTo>
                      <a:pt x="1867" y="11887"/>
                      <a:pt x="1923" y="12012"/>
                      <a:pt x="1955" y="12614"/>
                    </a:cubicBezTo>
                    <a:cubicBezTo>
                      <a:pt x="1994" y="13362"/>
                      <a:pt x="2280" y="13708"/>
                      <a:pt x="2280" y="13006"/>
                    </a:cubicBezTo>
                    <a:cubicBezTo>
                      <a:pt x="2280" y="12454"/>
                      <a:pt x="2436" y="12395"/>
                      <a:pt x="2856" y="12792"/>
                    </a:cubicBezTo>
                    <a:cubicBezTo>
                      <a:pt x="3157" y="13076"/>
                      <a:pt x="3221" y="13241"/>
                      <a:pt x="3251" y="13821"/>
                    </a:cubicBezTo>
                    <a:cubicBezTo>
                      <a:pt x="3290" y="14569"/>
                      <a:pt x="3481" y="14730"/>
                      <a:pt x="3586" y="14103"/>
                    </a:cubicBezTo>
                    <a:cubicBezTo>
                      <a:pt x="3715" y="13337"/>
                      <a:pt x="4339" y="13884"/>
                      <a:pt x="4441" y="14850"/>
                    </a:cubicBezTo>
                    <a:cubicBezTo>
                      <a:pt x="4479" y="15214"/>
                      <a:pt x="4549" y="15569"/>
                      <a:pt x="4590" y="15644"/>
                    </a:cubicBezTo>
                    <a:cubicBezTo>
                      <a:pt x="4709" y="15861"/>
                      <a:pt x="4981" y="15534"/>
                      <a:pt x="4915" y="15252"/>
                    </a:cubicBezTo>
                    <a:cubicBezTo>
                      <a:pt x="4825" y="14866"/>
                      <a:pt x="5104" y="14786"/>
                      <a:pt x="5412" y="15111"/>
                    </a:cubicBezTo>
                    <a:cubicBezTo>
                      <a:pt x="5623" y="15334"/>
                      <a:pt x="5697" y="15573"/>
                      <a:pt x="5724" y="16083"/>
                    </a:cubicBezTo>
                    <a:cubicBezTo>
                      <a:pt x="5751" y="16603"/>
                      <a:pt x="5811" y="16769"/>
                      <a:pt x="5970" y="16803"/>
                    </a:cubicBezTo>
                    <a:cubicBezTo>
                      <a:pt x="6122" y="16836"/>
                      <a:pt x="6175" y="16762"/>
                      <a:pt x="6175" y="16516"/>
                    </a:cubicBezTo>
                    <a:cubicBezTo>
                      <a:pt x="6175" y="16042"/>
                      <a:pt x="6383" y="15963"/>
                      <a:pt x="6709" y="16307"/>
                    </a:cubicBezTo>
                    <a:cubicBezTo>
                      <a:pt x="6920" y="16530"/>
                      <a:pt x="6999" y="16768"/>
                      <a:pt x="7025" y="17279"/>
                    </a:cubicBezTo>
                    <a:cubicBezTo>
                      <a:pt x="7063" y="18015"/>
                      <a:pt x="7344" y="18238"/>
                      <a:pt x="7471" y="17634"/>
                    </a:cubicBezTo>
                    <a:cubicBezTo>
                      <a:pt x="7637" y="16844"/>
                      <a:pt x="8261" y="17472"/>
                      <a:pt x="8317" y="18485"/>
                    </a:cubicBezTo>
                    <a:cubicBezTo>
                      <a:pt x="8344" y="18965"/>
                      <a:pt x="8404" y="19149"/>
                      <a:pt x="8531" y="19149"/>
                    </a:cubicBezTo>
                    <a:cubicBezTo>
                      <a:pt x="8627" y="19149"/>
                      <a:pt x="8724" y="19028"/>
                      <a:pt x="8745" y="18882"/>
                    </a:cubicBezTo>
                    <a:cubicBezTo>
                      <a:pt x="8834" y="18258"/>
                      <a:pt x="8886" y="18232"/>
                      <a:pt x="9242" y="18616"/>
                    </a:cubicBezTo>
                    <a:cubicBezTo>
                      <a:pt x="9520" y="18915"/>
                      <a:pt x="9590" y="19119"/>
                      <a:pt x="9618" y="19666"/>
                    </a:cubicBezTo>
                    <a:cubicBezTo>
                      <a:pt x="9644" y="20159"/>
                      <a:pt x="9700" y="20345"/>
                      <a:pt x="9828" y="20345"/>
                    </a:cubicBezTo>
                    <a:cubicBezTo>
                      <a:pt x="9924" y="20345"/>
                      <a:pt x="10020" y="20224"/>
                      <a:pt x="10041" y="20078"/>
                    </a:cubicBezTo>
                    <a:cubicBezTo>
                      <a:pt x="10131" y="19453"/>
                      <a:pt x="10182" y="19428"/>
                      <a:pt x="10543" y="19817"/>
                    </a:cubicBezTo>
                    <a:cubicBezTo>
                      <a:pt x="10833" y="20130"/>
                      <a:pt x="10892" y="20300"/>
                      <a:pt x="10892" y="20810"/>
                    </a:cubicBezTo>
                    <a:cubicBezTo>
                      <a:pt x="10892" y="21148"/>
                      <a:pt x="10926" y="21465"/>
                      <a:pt x="10971" y="21515"/>
                    </a:cubicBezTo>
                    <a:cubicBezTo>
                      <a:pt x="11021" y="21571"/>
                      <a:pt x="11069" y="21600"/>
                      <a:pt x="11110" y="21593"/>
                    </a:cubicBezTo>
                    <a:cubicBezTo>
                      <a:pt x="11235" y="21573"/>
                      <a:pt x="11319" y="21269"/>
                      <a:pt x="11343" y="20716"/>
                    </a:cubicBezTo>
                    <a:cubicBezTo>
                      <a:pt x="11371" y="20067"/>
                      <a:pt x="11429" y="19856"/>
                      <a:pt x="11663" y="19608"/>
                    </a:cubicBezTo>
                    <a:cubicBezTo>
                      <a:pt x="11823" y="19440"/>
                      <a:pt x="11956" y="19199"/>
                      <a:pt x="11956" y="19070"/>
                    </a:cubicBezTo>
                    <a:cubicBezTo>
                      <a:pt x="11956" y="18930"/>
                      <a:pt x="12983" y="17837"/>
                      <a:pt x="14522" y="16344"/>
                    </a:cubicBezTo>
                    <a:cubicBezTo>
                      <a:pt x="21552" y="9518"/>
                      <a:pt x="21085" y="10014"/>
                      <a:pt x="20749" y="9637"/>
                    </a:cubicBezTo>
                    <a:cubicBezTo>
                      <a:pt x="20652" y="9528"/>
                      <a:pt x="19155" y="8185"/>
                      <a:pt x="17417" y="6649"/>
                    </a:cubicBezTo>
                    <a:cubicBezTo>
                      <a:pt x="15679" y="5113"/>
                      <a:pt x="13276" y="2987"/>
                      <a:pt x="12082" y="1927"/>
                    </a:cubicBezTo>
                    <a:lnTo>
                      <a:pt x="9911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0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38" t="10055" r="132" b="10046"/>
              <a:stretch>
                <a:fillRect/>
              </a:stretch>
            </p:blipFill>
            <p:spPr>
              <a:xfrm>
                <a:off x="3103556" y="3262556"/>
                <a:ext cx="1786335" cy="14311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572" y="0"/>
                    </a:moveTo>
                    <a:lnTo>
                      <a:pt x="2011" y="365"/>
                    </a:lnTo>
                    <a:cubicBezTo>
                      <a:pt x="987" y="1033"/>
                      <a:pt x="997" y="965"/>
                      <a:pt x="1003" y="8081"/>
                    </a:cubicBezTo>
                    <a:cubicBezTo>
                      <a:pt x="1007" y="13027"/>
                      <a:pt x="1047" y="14450"/>
                      <a:pt x="1190" y="14951"/>
                    </a:cubicBezTo>
                    <a:cubicBezTo>
                      <a:pt x="1311" y="15376"/>
                      <a:pt x="1324" y="15643"/>
                      <a:pt x="1238" y="15772"/>
                    </a:cubicBezTo>
                    <a:cubicBezTo>
                      <a:pt x="1168" y="15877"/>
                      <a:pt x="857" y="16565"/>
                      <a:pt x="542" y="17293"/>
                    </a:cubicBezTo>
                    <a:lnTo>
                      <a:pt x="0" y="18539"/>
                    </a:lnTo>
                    <a:cubicBezTo>
                      <a:pt x="31" y="20379"/>
                      <a:pt x="95" y="20888"/>
                      <a:pt x="235" y="21133"/>
                    </a:cubicBezTo>
                    <a:lnTo>
                      <a:pt x="499" y="21600"/>
                    </a:lnTo>
                    <a:lnTo>
                      <a:pt x="21101" y="21600"/>
                    </a:lnTo>
                    <a:lnTo>
                      <a:pt x="21365" y="21133"/>
                    </a:lnTo>
                    <a:cubicBezTo>
                      <a:pt x="21505" y="20888"/>
                      <a:pt x="21569" y="20379"/>
                      <a:pt x="21600" y="18539"/>
                    </a:cubicBezTo>
                    <a:lnTo>
                      <a:pt x="21048" y="17263"/>
                    </a:lnTo>
                    <a:cubicBezTo>
                      <a:pt x="20728" y="16522"/>
                      <a:pt x="20388" y="15822"/>
                      <a:pt x="20295" y="15706"/>
                    </a:cubicBezTo>
                    <a:cubicBezTo>
                      <a:pt x="20155" y="15531"/>
                      <a:pt x="20156" y="15396"/>
                      <a:pt x="20295" y="14909"/>
                    </a:cubicBezTo>
                    <a:cubicBezTo>
                      <a:pt x="20422" y="14463"/>
                      <a:pt x="20468" y="12808"/>
                      <a:pt x="20472" y="8075"/>
                    </a:cubicBezTo>
                    <a:cubicBezTo>
                      <a:pt x="20478" y="2192"/>
                      <a:pt x="20462" y="1798"/>
                      <a:pt x="20228" y="1252"/>
                    </a:cubicBezTo>
                    <a:cubicBezTo>
                      <a:pt x="20091" y="933"/>
                      <a:pt x="20020" y="619"/>
                      <a:pt x="20069" y="551"/>
                    </a:cubicBezTo>
                    <a:cubicBezTo>
                      <a:pt x="20118" y="483"/>
                      <a:pt x="20089" y="472"/>
                      <a:pt x="20012" y="527"/>
                    </a:cubicBezTo>
                    <a:cubicBezTo>
                      <a:pt x="19934" y="582"/>
                      <a:pt x="19650" y="491"/>
                      <a:pt x="19378" y="317"/>
                    </a:cubicBezTo>
                    <a:cubicBezTo>
                      <a:pt x="18902" y="14"/>
                      <a:pt x="18583" y="0"/>
                      <a:pt x="10726" y="0"/>
                    </a:cubicBezTo>
                    <a:lnTo>
                      <a:pt x="2572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1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5384" t="5384" r="25379" b="5387"/>
              <a:stretch>
                <a:fillRect/>
              </a:stretch>
            </p:blipFill>
            <p:spPr>
              <a:xfrm>
                <a:off x="3630965" y="1626847"/>
                <a:ext cx="731442" cy="1325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76" y="0"/>
                    </a:moveTo>
                    <a:cubicBezTo>
                      <a:pt x="2938" y="0"/>
                      <a:pt x="1385" y="46"/>
                      <a:pt x="750" y="291"/>
                    </a:cubicBezTo>
                    <a:lnTo>
                      <a:pt x="0" y="582"/>
                    </a:lnTo>
                    <a:lnTo>
                      <a:pt x="0" y="10800"/>
                    </a:lnTo>
                    <a:lnTo>
                      <a:pt x="0" y="21018"/>
                    </a:lnTo>
                    <a:lnTo>
                      <a:pt x="750" y="21309"/>
                    </a:lnTo>
                    <a:cubicBezTo>
                      <a:pt x="1385" y="21554"/>
                      <a:pt x="2938" y="21600"/>
                      <a:pt x="10876" y="21600"/>
                    </a:cubicBezTo>
                    <a:cubicBezTo>
                      <a:pt x="19800" y="21600"/>
                      <a:pt x="20278" y="21586"/>
                      <a:pt x="20920" y="21231"/>
                    </a:cubicBezTo>
                    <a:cubicBezTo>
                      <a:pt x="21579" y="20868"/>
                      <a:pt x="21600" y="20607"/>
                      <a:pt x="21600" y="10800"/>
                    </a:cubicBezTo>
                    <a:cubicBezTo>
                      <a:pt x="21600" y="993"/>
                      <a:pt x="21579" y="738"/>
                      <a:pt x="20920" y="375"/>
                    </a:cubicBezTo>
                    <a:cubicBezTo>
                      <a:pt x="20278" y="21"/>
                      <a:pt x="19800" y="0"/>
                      <a:pt x="10876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279229" y="5031562"/>
                <a:ext cx="1542459" cy="18964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3" name="Sensor events…"/>
              <p:cNvSpPr txBox="1"/>
              <p:nvPr/>
            </p:nvSpPr>
            <p:spPr>
              <a:xfrm>
                <a:off x="-1" y="653920"/>
                <a:ext cx="2697862" cy="5729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Sensor events</a:t>
                </a:r>
              </a:p>
              <a:p>
                <a:pPr/>
              </a:p>
              <a:p>
                <a:pPr/>
                <a:r>
                  <a:t>Video</a:t>
                </a:r>
              </a:p>
              <a:p>
                <a:pPr/>
              </a:p>
              <a:p>
                <a:pPr/>
                <a:r>
                  <a:t>Social media</a:t>
                </a:r>
              </a:p>
              <a:p>
                <a:pPr/>
                <a:r>
                  <a:t>interactions</a:t>
                </a:r>
              </a:p>
              <a:p>
                <a:pPr/>
              </a:p>
              <a:p>
                <a:pPr/>
                <a:r>
                  <a:t>Transactions</a:t>
                </a:r>
              </a:p>
              <a:p>
                <a:pPr/>
              </a:p>
              <a:p>
                <a:pPr/>
                <a:r>
                  <a:t>Audio</a:t>
                </a:r>
              </a:p>
              <a:p>
                <a:pPr/>
              </a:p>
              <a:p>
                <a:pPr/>
                <a:r>
                  <a:t>...</a:t>
                </a:r>
              </a:p>
            </p:txBody>
          </p:sp>
        </p:grpSp>
      </p:grpSp>
      <p:sp>
        <p:nvSpPr>
          <p:cNvPr id="256" name="Slide borrowed from Paris Carbone, LADIS 2018, Asynchronous Epoch Commits"/>
          <p:cNvSpPr txBox="1"/>
          <p:nvPr/>
        </p:nvSpPr>
        <p:spPr>
          <a:xfrm>
            <a:off x="0" y="13316712"/>
            <a:ext cx="926033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/>
            </a:lvl1pPr>
          </a:lstStyle>
          <a:p>
            <a:pPr/>
            <a:r>
              <a:t>Slide borrowed from Paris Carbone, LADIS 2018, Asynchronous Epoch Commits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5" name="END"/>
          <p:cNvSpPr/>
          <p:nvPr/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chemeClr val="accent6">
              <a:satOff val="-15798"/>
              <a:lumOff val="-1751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Apache Spark - 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Apache Spark - Problem Statement</a:t>
            </a:r>
          </a:p>
        </p:txBody>
      </p:sp>
      <p:sp>
        <p:nvSpPr>
          <p:cNvPr id="1538" name="API Challen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indent="-266700" defTabSz="346709">
              <a:spcBef>
                <a:spcPts val="2400"/>
              </a:spcBef>
              <a:defRPr sz="2016"/>
            </a:pPr>
            <a:r>
              <a:t>API Challenges</a:t>
            </a:r>
          </a:p>
          <a:p>
            <a:pPr lvl="1" marL="533400" indent="-266700" defTabSz="346709">
              <a:spcBef>
                <a:spcPts val="2400"/>
              </a:spcBef>
              <a:defRPr sz="2016"/>
            </a:pPr>
            <a:r>
              <a:t>Streaming systems must not expose low-level details, for example:</a:t>
            </a:r>
          </a:p>
          <a:p>
            <a:pPr lvl="2" marL="800099" indent="-266700" defTabSz="346709">
              <a:spcBef>
                <a:spcPts val="2400"/>
              </a:spcBef>
              <a:defRPr sz="2016"/>
            </a:pPr>
            <a:r>
              <a:t>Physical execution concepts (at-least-once delivery)</a:t>
            </a:r>
          </a:p>
          <a:p>
            <a:pPr lvl="2" marL="800099" indent="-266700" defTabSz="346709">
              <a:spcBef>
                <a:spcPts val="2400"/>
              </a:spcBef>
              <a:defRPr sz="2016"/>
            </a:pPr>
            <a:r>
              <a:t>State storage</a:t>
            </a:r>
          </a:p>
          <a:p>
            <a:pPr lvl="2" marL="800099" indent="-266700" defTabSz="346709">
              <a:spcBef>
                <a:spcPts val="2400"/>
              </a:spcBef>
              <a:defRPr sz="2016"/>
            </a:pPr>
            <a:r>
              <a:t>Triggering modes</a:t>
            </a:r>
          </a:p>
          <a:p>
            <a:pPr marL="266700" indent="-266700" defTabSz="346709">
              <a:spcBef>
                <a:spcPts val="2400"/>
              </a:spcBef>
              <a:defRPr sz="2016"/>
            </a:pPr>
            <a:r>
              <a:t>Integration challenges</a:t>
            </a:r>
          </a:p>
          <a:p>
            <a:pPr lvl="1" marL="533400" indent="-266700" defTabSz="346709">
              <a:spcBef>
                <a:spcPts val="2400"/>
              </a:spcBef>
              <a:defRPr sz="2016"/>
            </a:pPr>
            <a:r>
              <a:t>Streaming systems must run in the context of a larger application</a:t>
            </a:r>
          </a:p>
          <a:p>
            <a:pPr lvl="1" marL="533400" indent="-266700" defTabSz="346709">
              <a:spcBef>
                <a:spcPts val="2400"/>
              </a:spcBef>
              <a:defRPr sz="2016"/>
            </a:pPr>
            <a:r>
              <a:t>Streaming systems must provide interactive queries on fresh data</a:t>
            </a:r>
          </a:p>
          <a:p>
            <a:pPr lvl="1" marL="533400" indent="-266700" defTabSz="346709">
              <a:spcBef>
                <a:spcPts val="2400"/>
              </a:spcBef>
              <a:defRPr sz="2016"/>
            </a:pPr>
            <a:r>
              <a:t>Streaming systems must interact with other systems (Impedance mismatch)</a:t>
            </a:r>
          </a:p>
          <a:p>
            <a:pPr lvl="1" marL="533400" indent="-266700" defTabSz="346709">
              <a:spcBef>
                <a:spcPts val="2400"/>
              </a:spcBef>
              <a:defRPr sz="2016"/>
            </a:pPr>
            <a:r>
              <a:t>Streaming systems must be able to handle batch data</a:t>
            </a:r>
          </a:p>
          <a:p>
            <a:pPr marL="266700" indent="-266700" defTabSz="346709">
              <a:spcBef>
                <a:spcPts val="2400"/>
              </a:spcBef>
              <a:defRPr sz="2016"/>
            </a:pPr>
            <a:r>
              <a:t>Operational challenges</a:t>
            </a:r>
          </a:p>
          <a:p>
            <a:pPr lvl="1" marL="533400" indent="-266700" defTabSz="346709">
              <a:spcBef>
                <a:spcPts val="2400"/>
              </a:spcBef>
              <a:defRPr sz="2016"/>
            </a:pPr>
            <a:r>
              <a:t>Streaming systems need to handle failures and graceful shutdown / restart / migration</a:t>
            </a:r>
          </a:p>
          <a:p>
            <a:pPr lvl="1" marL="533400" indent="-266700" defTabSz="346709">
              <a:spcBef>
                <a:spcPts val="2400"/>
              </a:spcBef>
              <a:defRPr sz="2016"/>
            </a:pPr>
            <a:r>
              <a:t>Streaming systems need to handle code updates / rescaling / stragglers / monitoring</a:t>
            </a:r>
          </a:p>
          <a:p>
            <a:pPr marL="266700" indent="-266700" defTabSz="346709">
              <a:spcBef>
                <a:spcPts val="2400"/>
              </a:spcBef>
              <a:defRPr sz="2016"/>
            </a:pPr>
            <a:r>
              <a:t>Cost and Performance Challenges</a:t>
            </a:r>
          </a:p>
          <a:p>
            <a:pPr lvl="1" marL="533400" indent="-266700" defTabSz="346709">
              <a:spcBef>
                <a:spcPts val="2400"/>
              </a:spcBef>
              <a:defRPr sz="2016"/>
            </a:pPr>
            <a:r>
              <a:t>Favor throughput over latency</a:t>
            </a:r>
          </a:p>
        </p:txBody>
      </p:sp>
      <p:sp>
        <p:nvSpPr>
          <p:cNvPr id="1539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Introduction</a:t>
            </a:r>
          </a:p>
        </p:txBody>
      </p:sp>
      <p:sp>
        <p:nvSpPr>
          <p:cNvPr id="1542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75" name="Group"/>
          <p:cNvGrpSpPr/>
          <p:nvPr/>
        </p:nvGrpSpPr>
        <p:grpSpPr>
          <a:xfrm>
            <a:off x="392139" y="3487923"/>
            <a:ext cx="10900149" cy="8518154"/>
            <a:chOff x="0" y="0"/>
            <a:chExt cx="10900148" cy="8518152"/>
          </a:xfrm>
        </p:grpSpPr>
        <p:pic>
          <p:nvPicPr>
            <p:cNvPr id="1543" name="Screen Shot 2017-09-17 at 20.29.08.png" descr="Screen Shot 2017-09-17 at 20.29.0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795883" y="3713982"/>
              <a:ext cx="4871929" cy="163280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154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6617" y="5679331"/>
              <a:ext cx="957292" cy="957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693783" y="5679331"/>
              <a:ext cx="957292" cy="957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386533" y="5679331"/>
              <a:ext cx="957292" cy="957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7" name="Arrow"/>
            <p:cNvSpPr/>
            <p:nvPr/>
          </p:nvSpPr>
          <p:spPr>
            <a:xfrm rot="5400000">
              <a:off x="5094354" y="5192941"/>
              <a:ext cx="501819" cy="711372"/>
            </a:xfrm>
            <a:prstGeom prst="rightArrow">
              <a:avLst>
                <a:gd name="adj1" fmla="val 41908"/>
                <a:gd name="adj2" fmla="val 70132"/>
              </a:avLst>
            </a:prstGeom>
            <a:gradFill flip="none" rotWithShape="1">
              <a:gsLst>
                <a:gs pos="0">
                  <a:srgbClr val="EF951A"/>
                </a:gs>
                <a:gs pos="100000">
                  <a:srgbClr val="DE6A1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0"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548" name="Arrow"/>
            <p:cNvSpPr/>
            <p:nvPr/>
          </p:nvSpPr>
          <p:spPr>
            <a:xfrm rot="5400000">
              <a:off x="6921519" y="5192941"/>
              <a:ext cx="501819" cy="711372"/>
            </a:xfrm>
            <a:prstGeom prst="rightArrow">
              <a:avLst>
                <a:gd name="adj1" fmla="val 41908"/>
                <a:gd name="adj2" fmla="val 70132"/>
              </a:avLst>
            </a:prstGeom>
            <a:gradFill flip="none" rotWithShape="1">
              <a:gsLst>
                <a:gs pos="0">
                  <a:srgbClr val="EF951A"/>
                </a:gs>
                <a:gs pos="100000">
                  <a:srgbClr val="DE6A1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0"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549" name="Arrow"/>
            <p:cNvSpPr/>
            <p:nvPr/>
          </p:nvSpPr>
          <p:spPr>
            <a:xfrm rot="5400000">
              <a:off x="8586513" y="5192941"/>
              <a:ext cx="501820" cy="711372"/>
            </a:xfrm>
            <a:prstGeom prst="rightArrow">
              <a:avLst>
                <a:gd name="adj1" fmla="val 41908"/>
                <a:gd name="adj2" fmla="val 70132"/>
              </a:avLst>
            </a:prstGeom>
            <a:gradFill flip="none" rotWithShape="1">
              <a:gsLst>
                <a:gs pos="0">
                  <a:srgbClr val="EF951A"/>
                </a:gs>
                <a:gs pos="100000">
                  <a:srgbClr val="DE6A1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0"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550" name="Map…"/>
            <p:cNvSpPr/>
            <p:nvPr/>
          </p:nvSpPr>
          <p:spPr>
            <a:xfrm>
              <a:off x="6724376" y="6827630"/>
              <a:ext cx="896105" cy="896105"/>
            </a:xfrm>
            <a:prstGeom prst="roundRect">
              <a:avLst>
                <a:gd name="adj" fmla="val 15000"/>
              </a:avLst>
            </a:prstGeom>
            <a:solidFill>
              <a:srgbClr val="773F9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Map</a:t>
              </a:r>
            </a:p>
            <a:p>
              <a:pPr defTabSz="584200">
                <a:defRPr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Reduce</a:t>
              </a:r>
            </a:p>
          </p:txBody>
        </p:sp>
        <p:sp>
          <p:nvSpPr>
            <p:cNvPr id="1551" name="Map…"/>
            <p:cNvSpPr/>
            <p:nvPr/>
          </p:nvSpPr>
          <p:spPr>
            <a:xfrm>
              <a:off x="4897211" y="6827630"/>
              <a:ext cx="896105" cy="896105"/>
            </a:xfrm>
            <a:prstGeom prst="roundRect">
              <a:avLst>
                <a:gd name="adj" fmla="val 15000"/>
              </a:avLst>
            </a:prstGeom>
            <a:solidFill>
              <a:srgbClr val="773F9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Map</a:t>
              </a:r>
            </a:p>
            <a:p>
              <a:pPr defTabSz="584200">
                <a:defRPr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Reduce</a:t>
              </a:r>
            </a:p>
          </p:txBody>
        </p:sp>
        <p:sp>
          <p:nvSpPr>
            <p:cNvPr id="1552" name="Map…"/>
            <p:cNvSpPr/>
            <p:nvPr/>
          </p:nvSpPr>
          <p:spPr>
            <a:xfrm>
              <a:off x="8417128" y="6827630"/>
              <a:ext cx="896105" cy="896105"/>
            </a:xfrm>
            <a:prstGeom prst="roundRect">
              <a:avLst>
                <a:gd name="adj" fmla="val 15000"/>
              </a:avLst>
            </a:prstGeom>
            <a:solidFill>
              <a:srgbClr val="773F9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Map</a:t>
              </a:r>
            </a:p>
            <a:p>
              <a:pPr defTabSz="584200">
                <a:defRPr sz="1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Reduce</a:t>
              </a:r>
            </a:p>
          </p:txBody>
        </p:sp>
        <p:sp>
          <p:nvSpPr>
            <p:cNvPr id="1553" name="Arrow"/>
            <p:cNvSpPr/>
            <p:nvPr/>
          </p:nvSpPr>
          <p:spPr>
            <a:xfrm rot="5400000">
              <a:off x="8586513" y="6411642"/>
              <a:ext cx="501820" cy="711372"/>
            </a:xfrm>
            <a:prstGeom prst="rightArrow">
              <a:avLst>
                <a:gd name="adj1" fmla="val 41908"/>
                <a:gd name="adj2" fmla="val 70132"/>
              </a:avLst>
            </a:prstGeom>
            <a:gradFill flip="none" rotWithShape="1">
              <a:gsLst>
                <a:gs pos="0">
                  <a:srgbClr val="EF951A"/>
                </a:gs>
                <a:gs pos="100000">
                  <a:srgbClr val="DE6A1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0"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554" name="Arrow"/>
            <p:cNvSpPr/>
            <p:nvPr/>
          </p:nvSpPr>
          <p:spPr>
            <a:xfrm rot="5400000">
              <a:off x="6921519" y="6411642"/>
              <a:ext cx="501819" cy="711372"/>
            </a:xfrm>
            <a:prstGeom prst="rightArrow">
              <a:avLst>
                <a:gd name="adj1" fmla="val 41908"/>
                <a:gd name="adj2" fmla="val 70132"/>
              </a:avLst>
            </a:prstGeom>
            <a:gradFill flip="none" rotWithShape="1">
              <a:gsLst>
                <a:gs pos="0">
                  <a:srgbClr val="EF951A"/>
                </a:gs>
                <a:gs pos="100000">
                  <a:srgbClr val="DE6A1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0"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555" name="Arrow"/>
            <p:cNvSpPr/>
            <p:nvPr/>
          </p:nvSpPr>
          <p:spPr>
            <a:xfrm rot="5400000">
              <a:off x="5094354" y="6411642"/>
              <a:ext cx="501819" cy="711372"/>
            </a:xfrm>
            <a:prstGeom prst="rightArrow">
              <a:avLst>
                <a:gd name="adj1" fmla="val 41908"/>
                <a:gd name="adj2" fmla="val 70132"/>
              </a:avLst>
            </a:prstGeom>
            <a:gradFill flip="none" rotWithShape="1">
              <a:gsLst>
                <a:gs pos="0">
                  <a:srgbClr val="EF951A"/>
                </a:gs>
                <a:gs pos="100000">
                  <a:srgbClr val="DE6A1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0"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55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78072" y="7560861"/>
              <a:ext cx="957292" cy="957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24376" y="7560861"/>
              <a:ext cx="957292" cy="957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417128" y="7560861"/>
              <a:ext cx="957292" cy="957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995491" y="5952052"/>
              <a:ext cx="2019546" cy="1676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0" name="Line"/>
            <p:cNvSpPr/>
            <p:nvPr/>
          </p:nvSpPr>
          <p:spPr>
            <a:xfrm flipV="1">
              <a:off x="3083116" y="7233488"/>
              <a:ext cx="1690876" cy="1"/>
            </a:xfrm>
            <a:prstGeom prst="line">
              <a:avLst/>
            </a:prstGeom>
            <a:noFill/>
            <a:ln w="50800" cap="flat">
              <a:solidFill>
                <a:srgbClr val="0A3A5D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algn="l" defTabSz="1733973">
                <a:defRPr b="0" sz="3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61" name="Past Data Sets"/>
            <p:cNvSpPr txBox="1"/>
            <p:nvPr/>
          </p:nvSpPr>
          <p:spPr>
            <a:xfrm>
              <a:off x="5058813" y="5833212"/>
              <a:ext cx="4001363" cy="590238"/>
            </a:xfrm>
            <a:prstGeom prst="rect">
              <a:avLst/>
            </a:prstGeom>
            <a:solidFill>
              <a:srgbClr val="6149E5">
                <a:alpha val="31969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noAutofit/>
            </a:bodyPr>
            <a:lstStyle>
              <a:lvl1pPr defTabSz="1733973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Past Data Sets</a:t>
              </a:r>
            </a:p>
          </p:txBody>
        </p:sp>
        <p:sp>
          <p:nvSpPr>
            <p:cNvPr id="1562" name="Past Models"/>
            <p:cNvSpPr txBox="1"/>
            <p:nvPr/>
          </p:nvSpPr>
          <p:spPr>
            <a:xfrm>
              <a:off x="5058813" y="7741749"/>
              <a:ext cx="4001363" cy="590238"/>
            </a:xfrm>
            <a:prstGeom prst="rect">
              <a:avLst/>
            </a:prstGeom>
            <a:solidFill>
              <a:srgbClr val="6149E5">
                <a:alpha val="31969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noAutofit/>
            </a:bodyPr>
            <a:lstStyle>
              <a:lvl1pPr defTabSz="1733973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Past Models</a:t>
              </a:r>
            </a:p>
          </p:txBody>
        </p:sp>
        <p:sp>
          <p:nvSpPr>
            <p:cNvPr id="1563" name="Arrow"/>
            <p:cNvSpPr/>
            <p:nvPr/>
          </p:nvSpPr>
          <p:spPr>
            <a:xfrm>
              <a:off x="1114486" y="495421"/>
              <a:ext cx="8850106" cy="2422522"/>
            </a:xfrm>
            <a:prstGeom prst="rightArrow">
              <a:avLst>
                <a:gd name="adj1" fmla="val 83868"/>
                <a:gd name="adj2" fmla="val 96709"/>
              </a:avLst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0"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564" name="STORE"/>
            <p:cNvSpPr/>
            <p:nvPr/>
          </p:nvSpPr>
          <p:spPr>
            <a:xfrm>
              <a:off x="1243695" y="880561"/>
              <a:ext cx="1714842" cy="1648032"/>
            </a:xfrm>
            <a:prstGeom prst="roundRect">
              <a:avLst>
                <a:gd name="adj" fmla="val 15000"/>
              </a:avLst>
            </a:prstGeom>
            <a:solidFill>
              <a:srgbClr val="E6526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STORE</a:t>
              </a:r>
            </a:p>
          </p:txBody>
        </p:sp>
        <p:sp>
          <p:nvSpPr>
            <p:cNvPr id="1565" name="LOAD…"/>
            <p:cNvSpPr/>
            <p:nvPr/>
          </p:nvSpPr>
          <p:spPr>
            <a:xfrm>
              <a:off x="3071062" y="880561"/>
              <a:ext cx="1714841" cy="1648032"/>
            </a:xfrm>
            <a:prstGeom prst="roundRect">
              <a:avLst>
                <a:gd name="adj" fmla="val 15000"/>
              </a:avLst>
            </a:prstGeom>
            <a:solidFill>
              <a:srgbClr val="47B5B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LOAD</a:t>
              </a:r>
            </a:p>
            <a:p>
              <a:pPr defTabSz="584200">
                <a:defRPr sz="23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(Schedule)</a:t>
              </a:r>
            </a:p>
          </p:txBody>
        </p:sp>
        <p:sp>
          <p:nvSpPr>
            <p:cNvPr id="1566" name="COMPUTE"/>
            <p:cNvSpPr/>
            <p:nvPr/>
          </p:nvSpPr>
          <p:spPr>
            <a:xfrm>
              <a:off x="4898428" y="880561"/>
              <a:ext cx="1714842" cy="1648032"/>
            </a:xfrm>
            <a:prstGeom prst="roundRect">
              <a:avLst>
                <a:gd name="adj" fmla="val 15000"/>
              </a:avLst>
            </a:prstGeom>
            <a:solidFill>
              <a:srgbClr val="569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2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COMPUTE</a:t>
              </a:r>
            </a:p>
          </p:txBody>
        </p:sp>
        <p:sp>
          <p:nvSpPr>
            <p:cNvPr id="1567" name="STORE"/>
            <p:cNvSpPr/>
            <p:nvPr/>
          </p:nvSpPr>
          <p:spPr>
            <a:xfrm>
              <a:off x="6725794" y="880561"/>
              <a:ext cx="1714842" cy="1648032"/>
            </a:xfrm>
            <a:prstGeom prst="roundRect">
              <a:avLst>
                <a:gd name="adj" fmla="val 15000"/>
              </a:avLst>
            </a:prstGeom>
            <a:solidFill>
              <a:srgbClr val="E6526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STORE</a:t>
              </a:r>
            </a:p>
          </p:txBody>
        </p:sp>
        <p:sp>
          <p:nvSpPr>
            <p:cNvPr id="1568" name="Data"/>
            <p:cNvSpPr txBox="1"/>
            <p:nvPr/>
          </p:nvSpPr>
          <p:spPr>
            <a:xfrm rot="16200000">
              <a:off x="-416991" y="1347959"/>
              <a:ext cx="1648145" cy="814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5000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569" name="Knowledge"/>
            <p:cNvSpPr txBox="1"/>
            <p:nvPr/>
          </p:nvSpPr>
          <p:spPr>
            <a:xfrm rot="16200000">
              <a:off x="8755432" y="1226438"/>
              <a:ext cx="3371155" cy="918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500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Knowledge</a:t>
              </a:r>
            </a:p>
          </p:txBody>
        </p:sp>
        <p:pic>
          <p:nvPicPr>
            <p:cNvPr id="157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3676981" y="892399"/>
              <a:ext cx="502998" cy="502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849615" y="892399"/>
              <a:ext cx="502998" cy="502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5504349" y="892399"/>
              <a:ext cx="502998" cy="502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7331715" y="892399"/>
              <a:ext cx="502998" cy="502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74" name="1. Scalability"/>
            <p:cNvSpPr txBox="1"/>
            <p:nvPr/>
          </p:nvSpPr>
          <p:spPr>
            <a:xfrm>
              <a:off x="1120928" y="83457"/>
              <a:ext cx="2916332" cy="608785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25400" cap="flat">
              <a:solidFill>
                <a:srgbClr val="80878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1. Scalability</a:t>
              </a:r>
            </a:p>
          </p:txBody>
        </p:sp>
      </p:grpSp>
      <p:grpSp>
        <p:nvGrpSpPr>
          <p:cNvPr id="1622" name="Group"/>
          <p:cNvGrpSpPr/>
          <p:nvPr/>
        </p:nvGrpSpPr>
        <p:grpSpPr>
          <a:xfrm>
            <a:off x="12484503" y="3124171"/>
            <a:ext cx="11335292" cy="9219459"/>
            <a:chOff x="0" y="0"/>
            <a:chExt cx="11335291" cy="9219458"/>
          </a:xfrm>
        </p:grpSpPr>
        <p:sp>
          <p:nvSpPr>
            <p:cNvPr id="1576" name="Arrow"/>
            <p:cNvSpPr/>
            <p:nvPr/>
          </p:nvSpPr>
          <p:spPr>
            <a:xfrm>
              <a:off x="1019329" y="732363"/>
              <a:ext cx="9524214" cy="2422521"/>
            </a:xfrm>
            <a:prstGeom prst="rightArrow">
              <a:avLst>
                <a:gd name="adj1" fmla="val 83868"/>
                <a:gd name="adj2" fmla="val 96709"/>
              </a:avLst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0"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577" name="COMPUTE"/>
            <p:cNvSpPr/>
            <p:nvPr/>
          </p:nvSpPr>
          <p:spPr>
            <a:xfrm>
              <a:off x="2010282" y="1119607"/>
              <a:ext cx="2951944" cy="1089698"/>
            </a:xfrm>
            <a:prstGeom prst="roundRect">
              <a:avLst>
                <a:gd name="adj" fmla="val 22686"/>
              </a:avLst>
            </a:prstGeom>
            <a:solidFill>
              <a:srgbClr val="569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7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COMPUTE</a:t>
              </a:r>
            </a:p>
          </p:txBody>
        </p:sp>
        <p:sp>
          <p:nvSpPr>
            <p:cNvPr id="1578" name="Data"/>
            <p:cNvSpPr txBox="1"/>
            <p:nvPr/>
          </p:nvSpPr>
          <p:spPr>
            <a:xfrm rot="16200000">
              <a:off x="-428577" y="1555040"/>
              <a:ext cx="1705790" cy="848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5000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579" name="Knowledge"/>
            <p:cNvSpPr txBox="1"/>
            <p:nvPr/>
          </p:nvSpPr>
          <p:spPr>
            <a:xfrm rot="16200000">
              <a:off x="9074945" y="1342067"/>
              <a:ext cx="3602414" cy="9182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500">
                  <a:solidFill>
                    <a:srgbClr val="535353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Knowledge</a:t>
              </a:r>
            </a:p>
          </p:txBody>
        </p:sp>
        <p:pic>
          <p:nvPicPr>
            <p:cNvPr id="1580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396" t="1429" r="1676" b="1499"/>
            <a:stretch>
              <a:fillRect/>
            </a:stretch>
          </p:blipFill>
          <p:spPr>
            <a:xfrm>
              <a:off x="154015" y="4945336"/>
              <a:ext cx="4611292" cy="3457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6" fill="norm" stroke="1" extrusionOk="0">
                  <a:moveTo>
                    <a:pt x="8488" y="2"/>
                  </a:moveTo>
                  <a:cubicBezTo>
                    <a:pt x="8366" y="14"/>
                    <a:pt x="8237" y="62"/>
                    <a:pt x="8120" y="146"/>
                  </a:cubicBezTo>
                  <a:cubicBezTo>
                    <a:pt x="7937" y="278"/>
                    <a:pt x="7923" y="318"/>
                    <a:pt x="7947" y="629"/>
                  </a:cubicBezTo>
                  <a:cubicBezTo>
                    <a:pt x="8030" y="1686"/>
                    <a:pt x="8024" y="1667"/>
                    <a:pt x="8235" y="1749"/>
                  </a:cubicBezTo>
                  <a:cubicBezTo>
                    <a:pt x="8430" y="1825"/>
                    <a:pt x="8685" y="1797"/>
                    <a:pt x="8933" y="1672"/>
                  </a:cubicBezTo>
                  <a:cubicBezTo>
                    <a:pt x="9043" y="1617"/>
                    <a:pt x="9056" y="1538"/>
                    <a:pt x="9050" y="998"/>
                  </a:cubicBezTo>
                  <a:cubicBezTo>
                    <a:pt x="9041" y="180"/>
                    <a:pt x="9033" y="60"/>
                    <a:pt x="8987" y="121"/>
                  </a:cubicBezTo>
                  <a:cubicBezTo>
                    <a:pt x="8965" y="150"/>
                    <a:pt x="8888" y="132"/>
                    <a:pt x="8817" y="82"/>
                  </a:cubicBezTo>
                  <a:cubicBezTo>
                    <a:pt x="8727" y="17"/>
                    <a:pt x="8611" y="-9"/>
                    <a:pt x="8488" y="2"/>
                  </a:cubicBezTo>
                  <a:close/>
                  <a:moveTo>
                    <a:pt x="7096" y="97"/>
                  </a:moveTo>
                  <a:cubicBezTo>
                    <a:pt x="7093" y="101"/>
                    <a:pt x="7111" y="135"/>
                    <a:pt x="7150" y="201"/>
                  </a:cubicBezTo>
                  <a:cubicBezTo>
                    <a:pt x="7197" y="281"/>
                    <a:pt x="7247" y="347"/>
                    <a:pt x="7259" y="347"/>
                  </a:cubicBezTo>
                  <a:cubicBezTo>
                    <a:pt x="7311" y="347"/>
                    <a:pt x="7278" y="277"/>
                    <a:pt x="7174" y="168"/>
                  </a:cubicBezTo>
                  <a:cubicBezTo>
                    <a:pt x="7125" y="117"/>
                    <a:pt x="7099" y="92"/>
                    <a:pt x="7096" y="97"/>
                  </a:cubicBezTo>
                  <a:close/>
                  <a:moveTo>
                    <a:pt x="7585" y="429"/>
                  </a:moveTo>
                  <a:cubicBezTo>
                    <a:pt x="7549" y="429"/>
                    <a:pt x="7534" y="479"/>
                    <a:pt x="7551" y="540"/>
                  </a:cubicBezTo>
                  <a:cubicBezTo>
                    <a:pt x="7569" y="601"/>
                    <a:pt x="7560" y="701"/>
                    <a:pt x="7531" y="763"/>
                  </a:cubicBezTo>
                  <a:cubicBezTo>
                    <a:pt x="7502" y="825"/>
                    <a:pt x="7492" y="908"/>
                    <a:pt x="7509" y="944"/>
                  </a:cubicBezTo>
                  <a:cubicBezTo>
                    <a:pt x="7546" y="1024"/>
                    <a:pt x="7620" y="1028"/>
                    <a:pt x="7676" y="954"/>
                  </a:cubicBezTo>
                  <a:cubicBezTo>
                    <a:pt x="7698" y="924"/>
                    <a:pt x="7689" y="852"/>
                    <a:pt x="7654" y="795"/>
                  </a:cubicBezTo>
                  <a:cubicBezTo>
                    <a:pt x="7609" y="723"/>
                    <a:pt x="7608" y="675"/>
                    <a:pt x="7654" y="637"/>
                  </a:cubicBezTo>
                  <a:cubicBezTo>
                    <a:pt x="7730" y="574"/>
                    <a:pt x="7682" y="429"/>
                    <a:pt x="7585" y="429"/>
                  </a:cubicBezTo>
                  <a:close/>
                  <a:moveTo>
                    <a:pt x="7176" y="951"/>
                  </a:moveTo>
                  <a:cubicBezTo>
                    <a:pt x="7115" y="972"/>
                    <a:pt x="7149" y="992"/>
                    <a:pt x="7252" y="994"/>
                  </a:cubicBezTo>
                  <a:cubicBezTo>
                    <a:pt x="7355" y="995"/>
                    <a:pt x="7404" y="977"/>
                    <a:pt x="7362" y="954"/>
                  </a:cubicBezTo>
                  <a:cubicBezTo>
                    <a:pt x="7320" y="931"/>
                    <a:pt x="7236" y="930"/>
                    <a:pt x="7176" y="951"/>
                  </a:cubicBezTo>
                  <a:close/>
                  <a:moveTo>
                    <a:pt x="7637" y="1259"/>
                  </a:moveTo>
                  <a:cubicBezTo>
                    <a:pt x="7588" y="1259"/>
                    <a:pt x="7514" y="1313"/>
                    <a:pt x="7473" y="1378"/>
                  </a:cubicBezTo>
                  <a:cubicBezTo>
                    <a:pt x="7413" y="1474"/>
                    <a:pt x="7423" y="1486"/>
                    <a:pt x="7529" y="1449"/>
                  </a:cubicBezTo>
                  <a:cubicBezTo>
                    <a:pt x="7685" y="1395"/>
                    <a:pt x="7762" y="1259"/>
                    <a:pt x="7637" y="1259"/>
                  </a:cubicBezTo>
                  <a:close/>
                  <a:moveTo>
                    <a:pt x="7313" y="1546"/>
                  </a:moveTo>
                  <a:cubicBezTo>
                    <a:pt x="7303" y="1540"/>
                    <a:pt x="7283" y="1544"/>
                    <a:pt x="7256" y="1558"/>
                  </a:cubicBezTo>
                  <a:cubicBezTo>
                    <a:pt x="7203" y="1586"/>
                    <a:pt x="7159" y="1622"/>
                    <a:pt x="7159" y="1640"/>
                  </a:cubicBezTo>
                  <a:cubicBezTo>
                    <a:pt x="7159" y="1707"/>
                    <a:pt x="7277" y="1669"/>
                    <a:pt x="7313" y="1591"/>
                  </a:cubicBezTo>
                  <a:cubicBezTo>
                    <a:pt x="7324" y="1567"/>
                    <a:pt x="7324" y="1552"/>
                    <a:pt x="7313" y="1546"/>
                  </a:cubicBezTo>
                  <a:close/>
                  <a:moveTo>
                    <a:pt x="11662" y="1985"/>
                  </a:moveTo>
                  <a:cubicBezTo>
                    <a:pt x="11628" y="1995"/>
                    <a:pt x="11588" y="2018"/>
                    <a:pt x="11546" y="2054"/>
                  </a:cubicBezTo>
                  <a:cubicBezTo>
                    <a:pt x="11464" y="2126"/>
                    <a:pt x="11366" y="2161"/>
                    <a:pt x="11329" y="2131"/>
                  </a:cubicBezTo>
                  <a:cubicBezTo>
                    <a:pt x="11292" y="2100"/>
                    <a:pt x="11224" y="2116"/>
                    <a:pt x="11176" y="2168"/>
                  </a:cubicBezTo>
                  <a:cubicBezTo>
                    <a:pt x="11110" y="2241"/>
                    <a:pt x="11077" y="2231"/>
                    <a:pt x="11030" y="2118"/>
                  </a:cubicBezTo>
                  <a:cubicBezTo>
                    <a:pt x="10984" y="2010"/>
                    <a:pt x="10947" y="1995"/>
                    <a:pt x="10885" y="2061"/>
                  </a:cubicBezTo>
                  <a:cubicBezTo>
                    <a:pt x="10758" y="2195"/>
                    <a:pt x="10485" y="2238"/>
                    <a:pt x="10208" y="2170"/>
                  </a:cubicBezTo>
                  <a:cubicBezTo>
                    <a:pt x="9993" y="2118"/>
                    <a:pt x="9959" y="2132"/>
                    <a:pt x="9959" y="2262"/>
                  </a:cubicBezTo>
                  <a:cubicBezTo>
                    <a:pt x="9959" y="2395"/>
                    <a:pt x="10002" y="2406"/>
                    <a:pt x="10318" y="2371"/>
                  </a:cubicBezTo>
                  <a:cubicBezTo>
                    <a:pt x="10514" y="2349"/>
                    <a:pt x="10871" y="2331"/>
                    <a:pt x="11110" y="2329"/>
                  </a:cubicBezTo>
                  <a:cubicBezTo>
                    <a:pt x="11348" y="2327"/>
                    <a:pt x="11569" y="2304"/>
                    <a:pt x="11602" y="2277"/>
                  </a:cubicBezTo>
                  <a:cubicBezTo>
                    <a:pt x="11635" y="2250"/>
                    <a:pt x="11809" y="2225"/>
                    <a:pt x="11991" y="2220"/>
                  </a:cubicBezTo>
                  <a:cubicBezTo>
                    <a:pt x="12172" y="2215"/>
                    <a:pt x="12348" y="2172"/>
                    <a:pt x="12383" y="2126"/>
                  </a:cubicBezTo>
                  <a:cubicBezTo>
                    <a:pt x="12426" y="2069"/>
                    <a:pt x="12338" y="2047"/>
                    <a:pt x="12106" y="2056"/>
                  </a:cubicBezTo>
                  <a:cubicBezTo>
                    <a:pt x="11918" y="2064"/>
                    <a:pt x="11749" y="2037"/>
                    <a:pt x="11730" y="1997"/>
                  </a:cubicBezTo>
                  <a:cubicBezTo>
                    <a:pt x="11721" y="1977"/>
                    <a:pt x="11695" y="1974"/>
                    <a:pt x="11662" y="1985"/>
                  </a:cubicBezTo>
                  <a:close/>
                  <a:moveTo>
                    <a:pt x="9223" y="2004"/>
                  </a:moveTo>
                  <a:cubicBezTo>
                    <a:pt x="9118" y="2004"/>
                    <a:pt x="9015" y="2047"/>
                    <a:pt x="8992" y="2096"/>
                  </a:cubicBezTo>
                  <a:cubicBezTo>
                    <a:pt x="8968" y="2148"/>
                    <a:pt x="8880" y="2162"/>
                    <a:pt x="8786" y="2131"/>
                  </a:cubicBezTo>
                  <a:cubicBezTo>
                    <a:pt x="8653" y="2087"/>
                    <a:pt x="8636" y="2098"/>
                    <a:pt x="8698" y="2183"/>
                  </a:cubicBezTo>
                  <a:cubicBezTo>
                    <a:pt x="8741" y="2241"/>
                    <a:pt x="8776" y="2353"/>
                    <a:pt x="8776" y="2436"/>
                  </a:cubicBezTo>
                  <a:cubicBezTo>
                    <a:pt x="8776" y="2640"/>
                    <a:pt x="8944" y="2625"/>
                    <a:pt x="9029" y="2413"/>
                  </a:cubicBezTo>
                  <a:cubicBezTo>
                    <a:pt x="9093" y="2254"/>
                    <a:pt x="9108" y="2250"/>
                    <a:pt x="9208" y="2371"/>
                  </a:cubicBezTo>
                  <a:cubicBezTo>
                    <a:pt x="9325" y="2513"/>
                    <a:pt x="9524" y="2549"/>
                    <a:pt x="9524" y="2428"/>
                  </a:cubicBezTo>
                  <a:cubicBezTo>
                    <a:pt x="9524" y="2387"/>
                    <a:pt x="9482" y="2333"/>
                    <a:pt x="9431" y="2307"/>
                  </a:cubicBezTo>
                  <a:cubicBezTo>
                    <a:pt x="9378" y="2280"/>
                    <a:pt x="9356" y="2206"/>
                    <a:pt x="9377" y="2133"/>
                  </a:cubicBezTo>
                  <a:cubicBezTo>
                    <a:pt x="9405" y="2036"/>
                    <a:pt x="9368" y="2004"/>
                    <a:pt x="9223" y="2004"/>
                  </a:cubicBezTo>
                  <a:close/>
                  <a:moveTo>
                    <a:pt x="12679" y="2039"/>
                  </a:moveTo>
                  <a:cubicBezTo>
                    <a:pt x="12546" y="2032"/>
                    <a:pt x="12526" y="2054"/>
                    <a:pt x="12582" y="2143"/>
                  </a:cubicBezTo>
                  <a:cubicBezTo>
                    <a:pt x="12670" y="2285"/>
                    <a:pt x="12905" y="2291"/>
                    <a:pt x="12870" y="2151"/>
                  </a:cubicBezTo>
                  <a:cubicBezTo>
                    <a:pt x="12856" y="2094"/>
                    <a:pt x="12770" y="2044"/>
                    <a:pt x="12679" y="2039"/>
                  </a:cubicBezTo>
                  <a:close/>
                  <a:moveTo>
                    <a:pt x="5865" y="2557"/>
                  </a:moveTo>
                  <a:cubicBezTo>
                    <a:pt x="5796" y="2531"/>
                    <a:pt x="5756" y="2580"/>
                    <a:pt x="5703" y="2691"/>
                  </a:cubicBezTo>
                  <a:cubicBezTo>
                    <a:pt x="5655" y="2792"/>
                    <a:pt x="5669" y="2870"/>
                    <a:pt x="5757" y="3000"/>
                  </a:cubicBezTo>
                  <a:cubicBezTo>
                    <a:pt x="5874" y="3172"/>
                    <a:pt x="5874" y="3174"/>
                    <a:pt x="5739" y="3221"/>
                  </a:cubicBezTo>
                  <a:cubicBezTo>
                    <a:pt x="5661" y="3248"/>
                    <a:pt x="5603" y="3336"/>
                    <a:pt x="5603" y="3422"/>
                  </a:cubicBezTo>
                  <a:cubicBezTo>
                    <a:pt x="5603" y="3630"/>
                    <a:pt x="5508" y="3687"/>
                    <a:pt x="5415" y="3538"/>
                  </a:cubicBezTo>
                  <a:cubicBezTo>
                    <a:pt x="5311" y="3370"/>
                    <a:pt x="5211" y="3384"/>
                    <a:pt x="5120" y="3578"/>
                  </a:cubicBezTo>
                  <a:cubicBezTo>
                    <a:pt x="5052" y="3722"/>
                    <a:pt x="5079" y="3784"/>
                    <a:pt x="5339" y="4115"/>
                  </a:cubicBezTo>
                  <a:cubicBezTo>
                    <a:pt x="5501" y="4322"/>
                    <a:pt x="5650" y="4491"/>
                    <a:pt x="5670" y="4492"/>
                  </a:cubicBezTo>
                  <a:cubicBezTo>
                    <a:pt x="5690" y="4493"/>
                    <a:pt x="5745" y="4397"/>
                    <a:pt x="5793" y="4279"/>
                  </a:cubicBezTo>
                  <a:cubicBezTo>
                    <a:pt x="5871" y="4083"/>
                    <a:pt x="5865" y="4054"/>
                    <a:pt x="5737" y="3925"/>
                  </a:cubicBezTo>
                  <a:cubicBezTo>
                    <a:pt x="5587" y="3774"/>
                    <a:pt x="5612" y="3665"/>
                    <a:pt x="5796" y="3665"/>
                  </a:cubicBezTo>
                  <a:cubicBezTo>
                    <a:pt x="5858" y="3665"/>
                    <a:pt x="5938" y="3589"/>
                    <a:pt x="5975" y="3499"/>
                  </a:cubicBezTo>
                  <a:cubicBezTo>
                    <a:pt x="6031" y="3359"/>
                    <a:pt x="6060" y="3351"/>
                    <a:pt x="6163" y="3437"/>
                  </a:cubicBezTo>
                  <a:cubicBezTo>
                    <a:pt x="6263" y="3520"/>
                    <a:pt x="6304" y="3511"/>
                    <a:pt x="6395" y="3389"/>
                  </a:cubicBezTo>
                  <a:cubicBezTo>
                    <a:pt x="6500" y="3248"/>
                    <a:pt x="6492" y="3227"/>
                    <a:pt x="6194" y="2877"/>
                  </a:cubicBezTo>
                  <a:cubicBezTo>
                    <a:pt x="6031" y="2684"/>
                    <a:pt x="5934" y="2583"/>
                    <a:pt x="5865" y="2557"/>
                  </a:cubicBezTo>
                  <a:close/>
                  <a:moveTo>
                    <a:pt x="7001" y="2797"/>
                  </a:moveTo>
                  <a:cubicBezTo>
                    <a:pt x="6979" y="2804"/>
                    <a:pt x="6953" y="2821"/>
                    <a:pt x="6930" y="2847"/>
                  </a:cubicBezTo>
                  <a:cubicBezTo>
                    <a:pt x="6884" y="2898"/>
                    <a:pt x="6847" y="2911"/>
                    <a:pt x="6847" y="2877"/>
                  </a:cubicBezTo>
                  <a:cubicBezTo>
                    <a:pt x="6847" y="2843"/>
                    <a:pt x="6807" y="2858"/>
                    <a:pt x="6759" y="2911"/>
                  </a:cubicBezTo>
                  <a:cubicBezTo>
                    <a:pt x="6666" y="3015"/>
                    <a:pt x="6698" y="3334"/>
                    <a:pt x="6811" y="3434"/>
                  </a:cubicBezTo>
                  <a:cubicBezTo>
                    <a:pt x="6854" y="3472"/>
                    <a:pt x="6891" y="3394"/>
                    <a:pt x="6912" y="3226"/>
                  </a:cubicBezTo>
                  <a:cubicBezTo>
                    <a:pt x="6930" y="3077"/>
                    <a:pt x="6977" y="2969"/>
                    <a:pt x="7020" y="2981"/>
                  </a:cubicBezTo>
                  <a:cubicBezTo>
                    <a:pt x="7101" y="3003"/>
                    <a:pt x="7122" y="2897"/>
                    <a:pt x="7055" y="2807"/>
                  </a:cubicBezTo>
                  <a:cubicBezTo>
                    <a:pt x="7044" y="2792"/>
                    <a:pt x="7024" y="2790"/>
                    <a:pt x="7001" y="2797"/>
                  </a:cubicBezTo>
                  <a:close/>
                  <a:moveTo>
                    <a:pt x="8529" y="3060"/>
                  </a:moveTo>
                  <a:cubicBezTo>
                    <a:pt x="8418" y="3073"/>
                    <a:pt x="8384" y="3139"/>
                    <a:pt x="8436" y="3251"/>
                  </a:cubicBezTo>
                  <a:cubicBezTo>
                    <a:pt x="8458" y="3297"/>
                    <a:pt x="8638" y="3446"/>
                    <a:pt x="8838" y="3580"/>
                  </a:cubicBezTo>
                  <a:cubicBezTo>
                    <a:pt x="9037" y="3714"/>
                    <a:pt x="9261" y="3929"/>
                    <a:pt x="9336" y="4056"/>
                  </a:cubicBezTo>
                  <a:cubicBezTo>
                    <a:pt x="9411" y="4183"/>
                    <a:pt x="9657" y="4417"/>
                    <a:pt x="9883" y="4576"/>
                  </a:cubicBezTo>
                  <a:cubicBezTo>
                    <a:pt x="10108" y="4736"/>
                    <a:pt x="10291" y="4905"/>
                    <a:pt x="10290" y="4950"/>
                  </a:cubicBezTo>
                  <a:cubicBezTo>
                    <a:pt x="10288" y="4996"/>
                    <a:pt x="10438" y="5119"/>
                    <a:pt x="10622" y="5223"/>
                  </a:cubicBezTo>
                  <a:cubicBezTo>
                    <a:pt x="10807" y="5327"/>
                    <a:pt x="11140" y="5560"/>
                    <a:pt x="11362" y="5741"/>
                  </a:cubicBezTo>
                  <a:cubicBezTo>
                    <a:pt x="12173" y="6403"/>
                    <a:pt x="13578" y="7250"/>
                    <a:pt x="13668" y="7131"/>
                  </a:cubicBezTo>
                  <a:cubicBezTo>
                    <a:pt x="13709" y="7076"/>
                    <a:pt x="15656" y="7925"/>
                    <a:pt x="15765" y="8045"/>
                  </a:cubicBezTo>
                  <a:cubicBezTo>
                    <a:pt x="15808" y="8094"/>
                    <a:pt x="16111" y="8224"/>
                    <a:pt x="16436" y="8333"/>
                  </a:cubicBezTo>
                  <a:cubicBezTo>
                    <a:pt x="16760" y="8441"/>
                    <a:pt x="17019" y="8565"/>
                    <a:pt x="17012" y="8608"/>
                  </a:cubicBezTo>
                  <a:cubicBezTo>
                    <a:pt x="16985" y="8764"/>
                    <a:pt x="16661" y="8734"/>
                    <a:pt x="16118" y="8526"/>
                  </a:cubicBezTo>
                  <a:cubicBezTo>
                    <a:pt x="15812" y="8409"/>
                    <a:pt x="15449" y="8294"/>
                    <a:pt x="15311" y="8271"/>
                  </a:cubicBezTo>
                  <a:cubicBezTo>
                    <a:pt x="14962" y="8212"/>
                    <a:pt x="12950" y="7603"/>
                    <a:pt x="12013" y="7272"/>
                  </a:cubicBezTo>
                  <a:cubicBezTo>
                    <a:pt x="11585" y="7121"/>
                    <a:pt x="10941" y="6822"/>
                    <a:pt x="10582" y="6608"/>
                  </a:cubicBezTo>
                  <a:cubicBezTo>
                    <a:pt x="10222" y="6395"/>
                    <a:pt x="9853" y="6190"/>
                    <a:pt x="9760" y="6152"/>
                  </a:cubicBezTo>
                  <a:cubicBezTo>
                    <a:pt x="9556" y="6070"/>
                    <a:pt x="8586" y="5297"/>
                    <a:pt x="8038" y="4780"/>
                  </a:cubicBezTo>
                  <a:cubicBezTo>
                    <a:pt x="7820" y="4573"/>
                    <a:pt x="7632" y="4417"/>
                    <a:pt x="7620" y="4433"/>
                  </a:cubicBezTo>
                  <a:cubicBezTo>
                    <a:pt x="7554" y="4520"/>
                    <a:pt x="7691" y="4809"/>
                    <a:pt x="7862" y="4943"/>
                  </a:cubicBezTo>
                  <a:cubicBezTo>
                    <a:pt x="9334" y="6100"/>
                    <a:pt x="9815" y="6418"/>
                    <a:pt x="11018" y="7032"/>
                  </a:cubicBezTo>
                  <a:cubicBezTo>
                    <a:pt x="11658" y="7358"/>
                    <a:pt x="12053" y="7606"/>
                    <a:pt x="12201" y="7773"/>
                  </a:cubicBezTo>
                  <a:cubicBezTo>
                    <a:pt x="12392" y="7988"/>
                    <a:pt x="13117" y="8193"/>
                    <a:pt x="15432" y="8687"/>
                  </a:cubicBezTo>
                  <a:cubicBezTo>
                    <a:pt x="15788" y="8763"/>
                    <a:pt x="16124" y="8854"/>
                    <a:pt x="16179" y="8893"/>
                  </a:cubicBezTo>
                  <a:cubicBezTo>
                    <a:pt x="16234" y="8931"/>
                    <a:pt x="16487" y="9026"/>
                    <a:pt x="16744" y="9103"/>
                  </a:cubicBezTo>
                  <a:cubicBezTo>
                    <a:pt x="17397" y="9300"/>
                    <a:pt x="17529" y="9375"/>
                    <a:pt x="17441" y="9492"/>
                  </a:cubicBezTo>
                  <a:cubicBezTo>
                    <a:pt x="17388" y="9564"/>
                    <a:pt x="17249" y="9560"/>
                    <a:pt x="16886" y="9482"/>
                  </a:cubicBezTo>
                  <a:cubicBezTo>
                    <a:pt x="16620" y="9425"/>
                    <a:pt x="16234" y="9344"/>
                    <a:pt x="16029" y="9301"/>
                  </a:cubicBezTo>
                  <a:cubicBezTo>
                    <a:pt x="15823" y="9259"/>
                    <a:pt x="15340" y="9222"/>
                    <a:pt x="14956" y="9220"/>
                  </a:cubicBezTo>
                  <a:cubicBezTo>
                    <a:pt x="13990" y="9214"/>
                    <a:pt x="13007" y="9031"/>
                    <a:pt x="12613" y="8784"/>
                  </a:cubicBezTo>
                  <a:cubicBezTo>
                    <a:pt x="12139" y="8486"/>
                    <a:pt x="10378" y="7611"/>
                    <a:pt x="9773" y="7371"/>
                  </a:cubicBezTo>
                  <a:cubicBezTo>
                    <a:pt x="9482" y="7256"/>
                    <a:pt x="8740" y="6986"/>
                    <a:pt x="8124" y="6772"/>
                  </a:cubicBezTo>
                  <a:cubicBezTo>
                    <a:pt x="7508" y="6557"/>
                    <a:pt x="6974" y="6354"/>
                    <a:pt x="6940" y="6321"/>
                  </a:cubicBezTo>
                  <a:cubicBezTo>
                    <a:pt x="6803" y="6186"/>
                    <a:pt x="5540" y="5572"/>
                    <a:pt x="5404" y="5575"/>
                  </a:cubicBezTo>
                  <a:cubicBezTo>
                    <a:pt x="5270" y="5577"/>
                    <a:pt x="5267" y="5586"/>
                    <a:pt x="5369" y="5689"/>
                  </a:cubicBezTo>
                  <a:cubicBezTo>
                    <a:pt x="5429" y="5750"/>
                    <a:pt x="5822" y="5958"/>
                    <a:pt x="6241" y="6152"/>
                  </a:cubicBezTo>
                  <a:cubicBezTo>
                    <a:pt x="6660" y="6346"/>
                    <a:pt x="7053" y="6577"/>
                    <a:pt x="7114" y="6663"/>
                  </a:cubicBezTo>
                  <a:cubicBezTo>
                    <a:pt x="7176" y="6748"/>
                    <a:pt x="7239" y="6819"/>
                    <a:pt x="7256" y="6819"/>
                  </a:cubicBezTo>
                  <a:cubicBezTo>
                    <a:pt x="7326" y="6819"/>
                    <a:pt x="10194" y="7996"/>
                    <a:pt x="10364" y="8095"/>
                  </a:cubicBezTo>
                  <a:cubicBezTo>
                    <a:pt x="10467" y="8154"/>
                    <a:pt x="10733" y="8290"/>
                    <a:pt x="10955" y="8395"/>
                  </a:cubicBezTo>
                  <a:cubicBezTo>
                    <a:pt x="11178" y="8499"/>
                    <a:pt x="11402" y="8652"/>
                    <a:pt x="11453" y="8734"/>
                  </a:cubicBezTo>
                  <a:cubicBezTo>
                    <a:pt x="11558" y="8901"/>
                    <a:pt x="12231" y="9177"/>
                    <a:pt x="12978" y="9358"/>
                  </a:cubicBezTo>
                  <a:cubicBezTo>
                    <a:pt x="13502" y="9486"/>
                    <a:pt x="14189" y="9710"/>
                    <a:pt x="14274" y="9780"/>
                  </a:cubicBezTo>
                  <a:cubicBezTo>
                    <a:pt x="14301" y="9802"/>
                    <a:pt x="14292" y="9868"/>
                    <a:pt x="14255" y="9928"/>
                  </a:cubicBezTo>
                  <a:cubicBezTo>
                    <a:pt x="14200" y="10017"/>
                    <a:pt x="14273" y="10035"/>
                    <a:pt x="14642" y="10025"/>
                  </a:cubicBezTo>
                  <a:cubicBezTo>
                    <a:pt x="15052" y="10013"/>
                    <a:pt x="15878" y="10161"/>
                    <a:pt x="16010" y="10270"/>
                  </a:cubicBezTo>
                  <a:cubicBezTo>
                    <a:pt x="16039" y="10294"/>
                    <a:pt x="16043" y="10354"/>
                    <a:pt x="16021" y="10401"/>
                  </a:cubicBezTo>
                  <a:cubicBezTo>
                    <a:pt x="15995" y="10459"/>
                    <a:pt x="15785" y="10469"/>
                    <a:pt x="15413" y="10434"/>
                  </a:cubicBezTo>
                  <a:cubicBezTo>
                    <a:pt x="13764" y="10276"/>
                    <a:pt x="13174" y="10117"/>
                    <a:pt x="12013" y="9517"/>
                  </a:cubicBezTo>
                  <a:cubicBezTo>
                    <a:pt x="11688" y="9349"/>
                    <a:pt x="11044" y="9103"/>
                    <a:pt x="10582" y="8969"/>
                  </a:cubicBezTo>
                  <a:cubicBezTo>
                    <a:pt x="10119" y="8835"/>
                    <a:pt x="9490" y="8633"/>
                    <a:pt x="9182" y="8521"/>
                  </a:cubicBezTo>
                  <a:cubicBezTo>
                    <a:pt x="8874" y="8408"/>
                    <a:pt x="7935" y="8110"/>
                    <a:pt x="7096" y="7857"/>
                  </a:cubicBezTo>
                  <a:cubicBezTo>
                    <a:pt x="6257" y="7604"/>
                    <a:pt x="5355" y="7329"/>
                    <a:pt x="5092" y="7247"/>
                  </a:cubicBezTo>
                  <a:cubicBezTo>
                    <a:pt x="4523" y="7070"/>
                    <a:pt x="4497" y="7147"/>
                    <a:pt x="5057" y="7351"/>
                  </a:cubicBezTo>
                  <a:cubicBezTo>
                    <a:pt x="5271" y="7430"/>
                    <a:pt x="5754" y="7620"/>
                    <a:pt x="6131" y="7773"/>
                  </a:cubicBezTo>
                  <a:cubicBezTo>
                    <a:pt x="6508" y="7926"/>
                    <a:pt x="7195" y="8187"/>
                    <a:pt x="7657" y="8352"/>
                  </a:cubicBezTo>
                  <a:cubicBezTo>
                    <a:pt x="8120" y="8517"/>
                    <a:pt x="8917" y="8816"/>
                    <a:pt x="9431" y="9019"/>
                  </a:cubicBezTo>
                  <a:cubicBezTo>
                    <a:pt x="9944" y="9222"/>
                    <a:pt x="10854" y="9560"/>
                    <a:pt x="11453" y="9770"/>
                  </a:cubicBezTo>
                  <a:cubicBezTo>
                    <a:pt x="12053" y="9980"/>
                    <a:pt x="12570" y="10187"/>
                    <a:pt x="12602" y="10228"/>
                  </a:cubicBezTo>
                  <a:cubicBezTo>
                    <a:pt x="12635" y="10269"/>
                    <a:pt x="12730" y="10302"/>
                    <a:pt x="12814" y="10302"/>
                  </a:cubicBezTo>
                  <a:cubicBezTo>
                    <a:pt x="12998" y="10302"/>
                    <a:pt x="14453" y="10794"/>
                    <a:pt x="14523" y="10880"/>
                  </a:cubicBezTo>
                  <a:cubicBezTo>
                    <a:pt x="14550" y="10913"/>
                    <a:pt x="14528" y="10988"/>
                    <a:pt x="14476" y="11046"/>
                  </a:cubicBezTo>
                  <a:cubicBezTo>
                    <a:pt x="14405" y="11124"/>
                    <a:pt x="13885" y="11156"/>
                    <a:pt x="12403" y="11172"/>
                  </a:cubicBezTo>
                  <a:cubicBezTo>
                    <a:pt x="11316" y="11184"/>
                    <a:pt x="10384" y="11216"/>
                    <a:pt x="10332" y="11244"/>
                  </a:cubicBezTo>
                  <a:cubicBezTo>
                    <a:pt x="10281" y="11271"/>
                    <a:pt x="10015" y="11312"/>
                    <a:pt x="9741" y="11333"/>
                  </a:cubicBezTo>
                  <a:cubicBezTo>
                    <a:pt x="9158" y="11378"/>
                    <a:pt x="8322" y="11548"/>
                    <a:pt x="7176" y="11856"/>
                  </a:cubicBezTo>
                  <a:cubicBezTo>
                    <a:pt x="6532" y="12029"/>
                    <a:pt x="6368" y="12099"/>
                    <a:pt x="6419" y="12181"/>
                  </a:cubicBezTo>
                  <a:cubicBezTo>
                    <a:pt x="6468" y="12260"/>
                    <a:pt x="6428" y="12319"/>
                    <a:pt x="6254" y="12416"/>
                  </a:cubicBezTo>
                  <a:cubicBezTo>
                    <a:pt x="6127" y="12487"/>
                    <a:pt x="5998" y="12542"/>
                    <a:pt x="5967" y="12542"/>
                  </a:cubicBezTo>
                  <a:cubicBezTo>
                    <a:pt x="5937" y="12542"/>
                    <a:pt x="5914" y="12579"/>
                    <a:pt x="5914" y="12624"/>
                  </a:cubicBezTo>
                  <a:cubicBezTo>
                    <a:pt x="5914" y="12669"/>
                    <a:pt x="6061" y="12635"/>
                    <a:pt x="6241" y="12547"/>
                  </a:cubicBezTo>
                  <a:cubicBezTo>
                    <a:pt x="7286" y="12037"/>
                    <a:pt x="9395" y="11603"/>
                    <a:pt x="11453" y="11472"/>
                  </a:cubicBezTo>
                  <a:cubicBezTo>
                    <a:pt x="12616" y="11398"/>
                    <a:pt x="13201" y="11436"/>
                    <a:pt x="13201" y="11588"/>
                  </a:cubicBezTo>
                  <a:cubicBezTo>
                    <a:pt x="13201" y="11634"/>
                    <a:pt x="13080" y="11698"/>
                    <a:pt x="12933" y="11730"/>
                  </a:cubicBezTo>
                  <a:cubicBezTo>
                    <a:pt x="12370" y="11853"/>
                    <a:pt x="12193" y="11896"/>
                    <a:pt x="10924" y="12210"/>
                  </a:cubicBezTo>
                  <a:cubicBezTo>
                    <a:pt x="10205" y="12389"/>
                    <a:pt x="9412" y="12573"/>
                    <a:pt x="9161" y="12622"/>
                  </a:cubicBezTo>
                  <a:cubicBezTo>
                    <a:pt x="8911" y="12670"/>
                    <a:pt x="8491" y="12826"/>
                    <a:pt x="8228" y="12966"/>
                  </a:cubicBezTo>
                  <a:cubicBezTo>
                    <a:pt x="7965" y="13106"/>
                    <a:pt x="7665" y="13261"/>
                    <a:pt x="7563" y="13310"/>
                  </a:cubicBezTo>
                  <a:cubicBezTo>
                    <a:pt x="7019" y="13569"/>
                    <a:pt x="6108" y="14094"/>
                    <a:pt x="5943" y="14242"/>
                  </a:cubicBezTo>
                  <a:cubicBezTo>
                    <a:pt x="5840" y="14335"/>
                    <a:pt x="5636" y="14482"/>
                    <a:pt x="5492" y="14569"/>
                  </a:cubicBezTo>
                  <a:cubicBezTo>
                    <a:pt x="5347" y="14656"/>
                    <a:pt x="5229" y="14780"/>
                    <a:pt x="5229" y="14847"/>
                  </a:cubicBezTo>
                  <a:cubicBezTo>
                    <a:pt x="5229" y="14913"/>
                    <a:pt x="5265" y="14948"/>
                    <a:pt x="5308" y="14923"/>
                  </a:cubicBezTo>
                  <a:cubicBezTo>
                    <a:pt x="5350" y="14899"/>
                    <a:pt x="5671" y="14708"/>
                    <a:pt x="6021" y="14500"/>
                  </a:cubicBezTo>
                  <a:cubicBezTo>
                    <a:pt x="7696" y="13505"/>
                    <a:pt x="11159" y="12210"/>
                    <a:pt x="12149" y="12210"/>
                  </a:cubicBezTo>
                  <a:cubicBezTo>
                    <a:pt x="12422" y="12210"/>
                    <a:pt x="12642" y="12172"/>
                    <a:pt x="12686" y="12114"/>
                  </a:cubicBezTo>
                  <a:cubicBezTo>
                    <a:pt x="12845" y="11902"/>
                    <a:pt x="15102" y="11956"/>
                    <a:pt x="15092" y="12171"/>
                  </a:cubicBezTo>
                  <a:cubicBezTo>
                    <a:pt x="15089" y="12216"/>
                    <a:pt x="14711" y="12336"/>
                    <a:pt x="14251" y="12438"/>
                  </a:cubicBezTo>
                  <a:cubicBezTo>
                    <a:pt x="13035" y="12709"/>
                    <a:pt x="12554" y="12922"/>
                    <a:pt x="11080" y="13843"/>
                  </a:cubicBezTo>
                  <a:cubicBezTo>
                    <a:pt x="10461" y="14229"/>
                    <a:pt x="9341" y="15142"/>
                    <a:pt x="9011" y="15528"/>
                  </a:cubicBezTo>
                  <a:cubicBezTo>
                    <a:pt x="8865" y="15698"/>
                    <a:pt x="8707" y="15820"/>
                    <a:pt x="8659" y="15798"/>
                  </a:cubicBezTo>
                  <a:cubicBezTo>
                    <a:pt x="8610" y="15776"/>
                    <a:pt x="8590" y="15796"/>
                    <a:pt x="8613" y="15845"/>
                  </a:cubicBezTo>
                  <a:cubicBezTo>
                    <a:pt x="8635" y="15893"/>
                    <a:pt x="8471" y="16144"/>
                    <a:pt x="8248" y="16405"/>
                  </a:cubicBezTo>
                  <a:cubicBezTo>
                    <a:pt x="8026" y="16666"/>
                    <a:pt x="7843" y="16927"/>
                    <a:pt x="7843" y="16987"/>
                  </a:cubicBezTo>
                  <a:cubicBezTo>
                    <a:pt x="7843" y="17048"/>
                    <a:pt x="7747" y="17198"/>
                    <a:pt x="7628" y="17319"/>
                  </a:cubicBezTo>
                  <a:cubicBezTo>
                    <a:pt x="7429" y="17521"/>
                    <a:pt x="7152" y="18068"/>
                    <a:pt x="7280" y="18006"/>
                  </a:cubicBezTo>
                  <a:cubicBezTo>
                    <a:pt x="7310" y="17991"/>
                    <a:pt x="7583" y="17661"/>
                    <a:pt x="7886" y="17272"/>
                  </a:cubicBezTo>
                  <a:cubicBezTo>
                    <a:pt x="8647" y="16296"/>
                    <a:pt x="9139" y="15759"/>
                    <a:pt x="9866" y="15119"/>
                  </a:cubicBezTo>
                  <a:cubicBezTo>
                    <a:pt x="10720" y="14368"/>
                    <a:pt x="12165" y="13434"/>
                    <a:pt x="12885" y="13167"/>
                  </a:cubicBezTo>
                  <a:cubicBezTo>
                    <a:pt x="13210" y="13046"/>
                    <a:pt x="13619" y="12892"/>
                    <a:pt x="13794" y="12827"/>
                  </a:cubicBezTo>
                  <a:cubicBezTo>
                    <a:pt x="14238" y="12661"/>
                    <a:pt x="14710" y="12605"/>
                    <a:pt x="15718" y="12594"/>
                  </a:cubicBezTo>
                  <a:cubicBezTo>
                    <a:pt x="16582" y="12585"/>
                    <a:pt x="16878" y="12682"/>
                    <a:pt x="16397" y="12815"/>
                  </a:cubicBezTo>
                  <a:cubicBezTo>
                    <a:pt x="16270" y="12850"/>
                    <a:pt x="16135" y="12926"/>
                    <a:pt x="16097" y="12986"/>
                  </a:cubicBezTo>
                  <a:cubicBezTo>
                    <a:pt x="16060" y="13045"/>
                    <a:pt x="15636" y="13237"/>
                    <a:pt x="15157" y="13412"/>
                  </a:cubicBezTo>
                  <a:cubicBezTo>
                    <a:pt x="14677" y="13587"/>
                    <a:pt x="14243" y="13775"/>
                    <a:pt x="14192" y="13828"/>
                  </a:cubicBezTo>
                  <a:cubicBezTo>
                    <a:pt x="14092" y="13932"/>
                    <a:pt x="13533" y="14257"/>
                    <a:pt x="13063" y="14485"/>
                  </a:cubicBezTo>
                  <a:cubicBezTo>
                    <a:pt x="12905" y="14562"/>
                    <a:pt x="12709" y="14698"/>
                    <a:pt x="12628" y="14790"/>
                  </a:cubicBezTo>
                  <a:cubicBezTo>
                    <a:pt x="12547" y="14881"/>
                    <a:pt x="12147" y="15221"/>
                    <a:pt x="11740" y="15543"/>
                  </a:cubicBezTo>
                  <a:cubicBezTo>
                    <a:pt x="11332" y="15865"/>
                    <a:pt x="10821" y="16312"/>
                    <a:pt x="10604" y="16536"/>
                  </a:cubicBezTo>
                  <a:cubicBezTo>
                    <a:pt x="10387" y="16761"/>
                    <a:pt x="9977" y="17173"/>
                    <a:pt x="9695" y="17453"/>
                  </a:cubicBezTo>
                  <a:cubicBezTo>
                    <a:pt x="9412" y="17734"/>
                    <a:pt x="9170" y="17977"/>
                    <a:pt x="9156" y="17993"/>
                  </a:cubicBezTo>
                  <a:cubicBezTo>
                    <a:pt x="9141" y="18009"/>
                    <a:pt x="9177" y="18070"/>
                    <a:pt x="9236" y="18127"/>
                  </a:cubicBezTo>
                  <a:cubicBezTo>
                    <a:pt x="9334" y="18223"/>
                    <a:pt x="9328" y="18249"/>
                    <a:pt x="9154" y="18471"/>
                  </a:cubicBezTo>
                  <a:cubicBezTo>
                    <a:pt x="9050" y="18605"/>
                    <a:pt x="8964" y="18763"/>
                    <a:pt x="8964" y="18823"/>
                  </a:cubicBezTo>
                  <a:cubicBezTo>
                    <a:pt x="8964" y="18883"/>
                    <a:pt x="8973" y="18932"/>
                    <a:pt x="8985" y="18932"/>
                  </a:cubicBezTo>
                  <a:cubicBezTo>
                    <a:pt x="8997" y="18932"/>
                    <a:pt x="9298" y="18539"/>
                    <a:pt x="9652" y="18060"/>
                  </a:cubicBezTo>
                  <a:cubicBezTo>
                    <a:pt x="10006" y="17581"/>
                    <a:pt x="10320" y="17190"/>
                    <a:pt x="10351" y="17190"/>
                  </a:cubicBezTo>
                  <a:cubicBezTo>
                    <a:pt x="10382" y="17190"/>
                    <a:pt x="10491" y="17096"/>
                    <a:pt x="10593" y="16982"/>
                  </a:cubicBezTo>
                  <a:cubicBezTo>
                    <a:pt x="10694" y="16868"/>
                    <a:pt x="10811" y="16774"/>
                    <a:pt x="10851" y="16774"/>
                  </a:cubicBezTo>
                  <a:cubicBezTo>
                    <a:pt x="10892" y="16774"/>
                    <a:pt x="11079" y="16604"/>
                    <a:pt x="11268" y="16395"/>
                  </a:cubicBezTo>
                  <a:cubicBezTo>
                    <a:pt x="11456" y="16187"/>
                    <a:pt x="11946" y="15795"/>
                    <a:pt x="12359" y="15523"/>
                  </a:cubicBezTo>
                  <a:cubicBezTo>
                    <a:pt x="13187" y="14977"/>
                    <a:pt x="13972" y="14682"/>
                    <a:pt x="15872" y="14212"/>
                  </a:cubicBezTo>
                  <a:cubicBezTo>
                    <a:pt x="17243" y="13873"/>
                    <a:pt x="17859" y="13809"/>
                    <a:pt x="18862" y="13895"/>
                  </a:cubicBezTo>
                  <a:cubicBezTo>
                    <a:pt x="19324" y="13935"/>
                    <a:pt x="19800" y="13960"/>
                    <a:pt x="19919" y="13952"/>
                  </a:cubicBezTo>
                  <a:cubicBezTo>
                    <a:pt x="20039" y="13945"/>
                    <a:pt x="20253" y="13932"/>
                    <a:pt x="20395" y="13925"/>
                  </a:cubicBezTo>
                  <a:cubicBezTo>
                    <a:pt x="20538" y="13917"/>
                    <a:pt x="20643" y="13887"/>
                    <a:pt x="20628" y="13855"/>
                  </a:cubicBezTo>
                  <a:cubicBezTo>
                    <a:pt x="20575" y="13741"/>
                    <a:pt x="20846" y="13624"/>
                    <a:pt x="21044" y="13677"/>
                  </a:cubicBezTo>
                  <a:cubicBezTo>
                    <a:pt x="21189" y="13716"/>
                    <a:pt x="21234" y="13704"/>
                    <a:pt x="21202" y="13635"/>
                  </a:cubicBezTo>
                  <a:cubicBezTo>
                    <a:pt x="21178" y="13582"/>
                    <a:pt x="21090" y="13538"/>
                    <a:pt x="21009" y="13538"/>
                  </a:cubicBezTo>
                  <a:cubicBezTo>
                    <a:pt x="20927" y="13538"/>
                    <a:pt x="20845" y="13507"/>
                    <a:pt x="20827" y="13466"/>
                  </a:cubicBezTo>
                  <a:cubicBezTo>
                    <a:pt x="20769" y="13341"/>
                    <a:pt x="20964" y="13191"/>
                    <a:pt x="21105" y="13251"/>
                  </a:cubicBezTo>
                  <a:cubicBezTo>
                    <a:pt x="21223" y="13301"/>
                    <a:pt x="21233" y="13283"/>
                    <a:pt x="21195" y="13112"/>
                  </a:cubicBezTo>
                  <a:cubicBezTo>
                    <a:pt x="21171" y="13005"/>
                    <a:pt x="21097" y="12860"/>
                    <a:pt x="21031" y="12790"/>
                  </a:cubicBezTo>
                  <a:cubicBezTo>
                    <a:pt x="20883" y="12634"/>
                    <a:pt x="20982" y="12460"/>
                    <a:pt x="21219" y="12460"/>
                  </a:cubicBezTo>
                  <a:cubicBezTo>
                    <a:pt x="21361" y="12460"/>
                    <a:pt x="21366" y="12452"/>
                    <a:pt x="21265" y="12354"/>
                  </a:cubicBezTo>
                  <a:cubicBezTo>
                    <a:pt x="21142" y="12234"/>
                    <a:pt x="21093" y="11735"/>
                    <a:pt x="21189" y="11561"/>
                  </a:cubicBezTo>
                  <a:cubicBezTo>
                    <a:pt x="21233" y="11482"/>
                    <a:pt x="21222" y="11426"/>
                    <a:pt x="21150" y="11373"/>
                  </a:cubicBezTo>
                  <a:cubicBezTo>
                    <a:pt x="21059" y="11305"/>
                    <a:pt x="21059" y="11272"/>
                    <a:pt x="21143" y="11048"/>
                  </a:cubicBezTo>
                  <a:cubicBezTo>
                    <a:pt x="21201" y="10891"/>
                    <a:pt x="21284" y="10800"/>
                    <a:pt x="21366" y="10800"/>
                  </a:cubicBezTo>
                  <a:cubicBezTo>
                    <a:pt x="21491" y="10800"/>
                    <a:pt x="21491" y="10794"/>
                    <a:pt x="21384" y="10637"/>
                  </a:cubicBezTo>
                  <a:cubicBezTo>
                    <a:pt x="21268" y="10465"/>
                    <a:pt x="21293" y="10221"/>
                    <a:pt x="21427" y="10218"/>
                  </a:cubicBezTo>
                  <a:cubicBezTo>
                    <a:pt x="21472" y="10217"/>
                    <a:pt x="21448" y="10152"/>
                    <a:pt x="21373" y="10072"/>
                  </a:cubicBezTo>
                  <a:cubicBezTo>
                    <a:pt x="21269" y="9960"/>
                    <a:pt x="21251" y="9888"/>
                    <a:pt x="21293" y="9742"/>
                  </a:cubicBezTo>
                  <a:cubicBezTo>
                    <a:pt x="21325" y="9634"/>
                    <a:pt x="21400" y="9557"/>
                    <a:pt x="21474" y="9557"/>
                  </a:cubicBezTo>
                  <a:cubicBezTo>
                    <a:pt x="21543" y="9557"/>
                    <a:pt x="21600" y="9515"/>
                    <a:pt x="21600" y="9465"/>
                  </a:cubicBezTo>
                  <a:cubicBezTo>
                    <a:pt x="21600" y="9408"/>
                    <a:pt x="21541" y="9393"/>
                    <a:pt x="21444" y="9425"/>
                  </a:cubicBezTo>
                  <a:cubicBezTo>
                    <a:pt x="21314" y="9469"/>
                    <a:pt x="21276" y="9438"/>
                    <a:pt x="21224" y="9257"/>
                  </a:cubicBezTo>
                  <a:cubicBezTo>
                    <a:pt x="21182" y="9107"/>
                    <a:pt x="21183" y="9004"/>
                    <a:pt x="21228" y="8932"/>
                  </a:cubicBezTo>
                  <a:cubicBezTo>
                    <a:pt x="21280" y="8849"/>
                    <a:pt x="21183" y="8816"/>
                    <a:pt x="20776" y="8769"/>
                  </a:cubicBezTo>
                  <a:cubicBezTo>
                    <a:pt x="20493" y="8736"/>
                    <a:pt x="20234" y="8679"/>
                    <a:pt x="20200" y="8645"/>
                  </a:cubicBezTo>
                  <a:cubicBezTo>
                    <a:pt x="20166" y="8610"/>
                    <a:pt x="19851" y="8560"/>
                    <a:pt x="19501" y="8533"/>
                  </a:cubicBezTo>
                  <a:cubicBezTo>
                    <a:pt x="19116" y="8504"/>
                    <a:pt x="18808" y="8437"/>
                    <a:pt x="18722" y="8365"/>
                  </a:cubicBezTo>
                  <a:cubicBezTo>
                    <a:pt x="18644" y="8299"/>
                    <a:pt x="18342" y="8222"/>
                    <a:pt x="18051" y="8191"/>
                  </a:cubicBezTo>
                  <a:cubicBezTo>
                    <a:pt x="16813" y="8062"/>
                    <a:pt x="15243" y="7510"/>
                    <a:pt x="13511" y="6596"/>
                  </a:cubicBezTo>
                  <a:cubicBezTo>
                    <a:pt x="11834" y="5710"/>
                    <a:pt x="10980" y="5112"/>
                    <a:pt x="9868" y="4049"/>
                  </a:cubicBezTo>
                  <a:cubicBezTo>
                    <a:pt x="9187" y="3397"/>
                    <a:pt x="8809" y="3087"/>
                    <a:pt x="8667" y="3065"/>
                  </a:cubicBezTo>
                  <a:cubicBezTo>
                    <a:pt x="8613" y="3057"/>
                    <a:pt x="8566" y="3056"/>
                    <a:pt x="8529" y="3060"/>
                  </a:cubicBezTo>
                  <a:close/>
                  <a:moveTo>
                    <a:pt x="4068" y="3612"/>
                  </a:moveTo>
                  <a:cubicBezTo>
                    <a:pt x="4052" y="3603"/>
                    <a:pt x="4037" y="3615"/>
                    <a:pt x="4021" y="3650"/>
                  </a:cubicBezTo>
                  <a:cubicBezTo>
                    <a:pt x="3996" y="3704"/>
                    <a:pt x="3951" y="3729"/>
                    <a:pt x="3921" y="3704"/>
                  </a:cubicBezTo>
                  <a:cubicBezTo>
                    <a:pt x="3890" y="3679"/>
                    <a:pt x="3904" y="3761"/>
                    <a:pt x="3952" y="3885"/>
                  </a:cubicBezTo>
                  <a:cubicBezTo>
                    <a:pt x="4000" y="4009"/>
                    <a:pt x="4025" y="4140"/>
                    <a:pt x="4008" y="4177"/>
                  </a:cubicBezTo>
                  <a:cubicBezTo>
                    <a:pt x="3991" y="4215"/>
                    <a:pt x="4020" y="4247"/>
                    <a:pt x="4073" y="4247"/>
                  </a:cubicBezTo>
                  <a:cubicBezTo>
                    <a:pt x="4177" y="4247"/>
                    <a:pt x="4196" y="3992"/>
                    <a:pt x="4114" y="3712"/>
                  </a:cubicBezTo>
                  <a:cubicBezTo>
                    <a:pt x="4098" y="3656"/>
                    <a:pt x="4083" y="3622"/>
                    <a:pt x="4068" y="3612"/>
                  </a:cubicBezTo>
                  <a:close/>
                  <a:moveTo>
                    <a:pt x="3318" y="3831"/>
                  </a:moveTo>
                  <a:cubicBezTo>
                    <a:pt x="2977" y="3831"/>
                    <a:pt x="2877" y="3863"/>
                    <a:pt x="2759" y="4011"/>
                  </a:cubicBezTo>
                  <a:cubicBezTo>
                    <a:pt x="2605" y="4204"/>
                    <a:pt x="2587" y="4391"/>
                    <a:pt x="2655" y="5136"/>
                  </a:cubicBezTo>
                  <a:lnTo>
                    <a:pt x="2694" y="5572"/>
                  </a:lnTo>
                  <a:lnTo>
                    <a:pt x="3105" y="5525"/>
                  </a:lnTo>
                  <a:cubicBezTo>
                    <a:pt x="3683" y="5458"/>
                    <a:pt x="3735" y="5377"/>
                    <a:pt x="3735" y="4524"/>
                  </a:cubicBezTo>
                  <a:lnTo>
                    <a:pt x="3735" y="3831"/>
                  </a:lnTo>
                  <a:lnTo>
                    <a:pt x="3318" y="3831"/>
                  </a:lnTo>
                  <a:close/>
                  <a:moveTo>
                    <a:pt x="6696" y="4108"/>
                  </a:moveTo>
                  <a:cubicBezTo>
                    <a:pt x="6455" y="4135"/>
                    <a:pt x="6306" y="4305"/>
                    <a:pt x="6371" y="4532"/>
                  </a:cubicBezTo>
                  <a:cubicBezTo>
                    <a:pt x="6396" y="4618"/>
                    <a:pt x="6509" y="4652"/>
                    <a:pt x="6778" y="4651"/>
                  </a:cubicBezTo>
                  <a:cubicBezTo>
                    <a:pt x="7146" y="4648"/>
                    <a:pt x="7149" y="4644"/>
                    <a:pt x="7144" y="4413"/>
                  </a:cubicBezTo>
                  <a:cubicBezTo>
                    <a:pt x="7140" y="4224"/>
                    <a:pt x="7105" y="4168"/>
                    <a:pt x="6962" y="4130"/>
                  </a:cubicBezTo>
                  <a:cubicBezTo>
                    <a:pt x="6866" y="4105"/>
                    <a:pt x="6776" y="4099"/>
                    <a:pt x="6696" y="4108"/>
                  </a:cubicBezTo>
                  <a:close/>
                  <a:moveTo>
                    <a:pt x="4382" y="5181"/>
                  </a:moveTo>
                  <a:cubicBezTo>
                    <a:pt x="4176" y="5193"/>
                    <a:pt x="4108" y="5232"/>
                    <a:pt x="4108" y="5332"/>
                  </a:cubicBezTo>
                  <a:cubicBezTo>
                    <a:pt x="4108" y="5535"/>
                    <a:pt x="4587" y="5519"/>
                    <a:pt x="4627" y="5315"/>
                  </a:cubicBezTo>
                  <a:cubicBezTo>
                    <a:pt x="4653" y="5185"/>
                    <a:pt x="4618" y="5167"/>
                    <a:pt x="4382" y="5181"/>
                  </a:cubicBezTo>
                  <a:close/>
                  <a:moveTo>
                    <a:pt x="1257" y="6725"/>
                  </a:moveTo>
                  <a:cubicBezTo>
                    <a:pt x="1204" y="6731"/>
                    <a:pt x="1160" y="6745"/>
                    <a:pt x="1134" y="6767"/>
                  </a:cubicBezTo>
                  <a:cubicBezTo>
                    <a:pt x="1052" y="6834"/>
                    <a:pt x="1031" y="7167"/>
                    <a:pt x="1102" y="7262"/>
                  </a:cubicBezTo>
                  <a:cubicBezTo>
                    <a:pt x="1126" y="7294"/>
                    <a:pt x="1230" y="7295"/>
                    <a:pt x="1335" y="7262"/>
                  </a:cubicBezTo>
                  <a:cubicBezTo>
                    <a:pt x="1439" y="7229"/>
                    <a:pt x="1716" y="7198"/>
                    <a:pt x="1948" y="7195"/>
                  </a:cubicBezTo>
                  <a:cubicBezTo>
                    <a:pt x="2391" y="7190"/>
                    <a:pt x="2555" y="7064"/>
                    <a:pt x="2415" y="6839"/>
                  </a:cubicBezTo>
                  <a:cubicBezTo>
                    <a:pt x="2360" y="6750"/>
                    <a:pt x="2321" y="6756"/>
                    <a:pt x="2197" y="6863"/>
                  </a:cubicBezTo>
                  <a:cubicBezTo>
                    <a:pt x="2089" y="6958"/>
                    <a:pt x="2024" y="6971"/>
                    <a:pt x="1967" y="6908"/>
                  </a:cubicBezTo>
                  <a:cubicBezTo>
                    <a:pt x="1923" y="6860"/>
                    <a:pt x="1870" y="6842"/>
                    <a:pt x="1848" y="6871"/>
                  </a:cubicBezTo>
                  <a:cubicBezTo>
                    <a:pt x="1826" y="6900"/>
                    <a:pt x="1770" y="6884"/>
                    <a:pt x="1725" y="6834"/>
                  </a:cubicBezTo>
                  <a:cubicBezTo>
                    <a:pt x="1651" y="6751"/>
                    <a:pt x="1415" y="6706"/>
                    <a:pt x="1257" y="6725"/>
                  </a:cubicBezTo>
                  <a:close/>
                  <a:moveTo>
                    <a:pt x="3008" y="6767"/>
                  </a:moveTo>
                  <a:cubicBezTo>
                    <a:pt x="2912" y="6762"/>
                    <a:pt x="2823" y="6766"/>
                    <a:pt x="2751" y="6782"/>
                  </a:cubicBezTo>
                  <a:cubicBezTo>
                    <a:pt x="2462" y="6846"/>
                    <a:pt x="2534" y="7022"/>
                    <a:pt x="2859" y="7042"/>
                  </a:cubicBezTo>
                  <a:cubicBezTo>
                    <a:pt x="3006" y="7050"/>
                    <a:pt x="3140" y="7077"/>
                    <a:pt x="3158" y="7101"/>
                  </a:cubicBezTo>
                  <a:cubicBezTo>
                    <a:pt x="3177" y="7125"/>
                    <a:pt x="3222" y="7119"/>
                    <a:pt x="3259" y="7089"/>
                  </a:cubicBezTo>
                  <a:cubicBezTo>
                    <a:pt x="3296" y="7058"/>
                    <a:pt x="3408" y="7042"/>
                    <a:pt x="3506" y="7052"/>
                  </a:cubicBezTo>
                  <a:cubicBezTo>
                    <a:pt x="3627" y="7064"/>
                    <a:pt x="3675" y="7036"/>
                    <a:pt x="3657" y="6965"/>
                  </a:cubicBezTo>
                  <a:cubicBezTo>
                    <a:pt x="3633" y="6869"/>
                    <a:pt x="3296" y="6779"/>
                    <a:pt x="3008" y="6767"/>
                  </a:cubicBezTo>
                  <a:close/>
                  <a:moveTo>
                    <a:pt x="1324" y="7683"/>
                  </a:moveTo>
                  <a:cubicBezTo>
                    <a:pt x="1309" y="7698"/>
                    <a:pt x="1307" y="7746"/>
                    <a:pt x="1307" y="7840"/>
                  </a:cubicBezTo>
                  <a:cubicBezTo>
                    <a:pt x="1307" y="8136"/>
                    <a:pt x="1207" y="8189"/>
                    <a:pt x="1091" y="7953"/>
                  </a:cubicBezTo>
                  <a:cubicBezTo>
                    <a:pt x="1019" y="7807"/>
                    <a:pt x="952" y="7763"/>
                    <a:pt x="838" y="7792"/>
                  </a:cubicBezTo>
                  <a:cubicBezTo>
                    <a:pt x="653" y="7840"/>
                    <a:pt x="655" y="7822"/>
                    <a:pt x="809" y="8204"/>
                  </a:cubicBezTo>
                  <a:cubicBezTo>
                    <a:pt x="896" y="8422"/>
                    <a:pt x="912" y="8537"/>
                    <a:pt x="864" y="8598"/>
                  </a:cubicBezTo>
                  <a:cubicBezTo>
                    <a:pt x="818" y="8658"/>
                    <a:pt x="767" y="8632"/>
                    <a:pt x="695" y="8511"/>
                  </a:cubicBezTo>
                  <a:lnTo>
                    <a:pt x="593" y="8338"/>
                  </a:lnTo>
                  <a:lnTo>
                    <a:pt x="297" y="8536"/>
                  </a:lnTo>
                  <a:cubicBezTo>
                    <a:pt x="64" y="8692"/>
                    <a:pt x="0" y="8778"/>
                    <a:pt x="0" y="8940"/>
                  </a:cubicBezTo>
                  <a:cubicBezTo>
                    <a:pt x="0" y="9087"/>
                    <a:pt x="48" y="9171"/>
                    <a:pt x="171" y="9234"/>
                  </a:cubicBezTo>
                  <a:cubicBezTo>
                    <a:pt x="393" y="9348"/>
                    <a:pt x="787" y="9276"/>
                    <a:pt x="937" y="9096"/>
                  </a:cubicBezTo>
                  <a:cubicBezTo>
                    <a:pt x="1049" y="8961"/>
                    <a:pt x="1058" y="8967"/>
                    <a:pt x="1132" y="9182"/>
                  </a:cubicBezTo>
                  <a:cubicBezTo>
                    <a:pt x="1204" y="9393"/>
                    <a:pt x="1229" y="9406"/>
                    <a:pt x="1508" y="9371"/>
                  </a:cubicBezTo>
                  <a:cubicBezTo>
                    <a:pt x="1842" y="9328"/>
                    <a:pt x="1924" y="9266"/>
                    <a:pt x="1822" y="9130"/>
                  </a:cubicBezTo>
                  <a:cubicBezTo>
                    <a:pt x="1784" y="9080"/>
                    <a:pt x="1768" y="8985"/>
                    <a:pt x="1787" y="8920"/>
                  </a:cubicBezTo>
                  <a:cubicBezTo>
                    <a:pt x="1805" y="8855"/>
                    <a:pt x="1778" y="8757"/>
                    <a:pt x="1725" y="8702"/>
                  </a:cubicBezTo>
                  <a:cubicBezTo>
                    <a:pt x="1573" y="8543"/>
                    <a:pt x="1697" y="8229"/>
                    <a:pt x="1911" y="8229"/>
                  </a:cubicBezTo>
                  <a:lnTo>
                    <a:pt x="2082" y="8229"/>
                  </a:lnTo>
                  <a:lnTo>
                    <a:pt x="1943" y="8097"/>
                  </a:lnTo>
                  <a:cubicBezTo>
                    <a:pt x="1866" y="8026"/>
                    <a:pt x="1821" y="7931"/>
                    <a:pt x="1842" y="7884"/>
                  </a:cubicBezTo>
                  <a:cubicBezTo>
                    <a:pt x="1866" y="7832"/>
                    <a:pt x="1810" y="7809"/>
                    <a:pt x="1695" y="7825"/>
                  </a:cubicBezTo>
                  <a:cubicBezTo>
                    <a:pt x="1593" y="7839"/>
                    <a:pt x="1465" y="7802"/>
                    <a:pt x="1409" y="7740"/>
                  </a:cubicBezTo>
                  <a:cubicBezTo>
                    <a:pt x="1365" y="7691"/>
                    <a:pt x="1338" y="7669"/>
                    <a:pt x="1324" y="7683"/>
                  </a:cubicBezTo>
                  <a:close/>
                  <a:moveTo>
                    <a:pt x="3333" y="8898"/>
                  </a:moveTo>
                  <a:cubicBezTo>
                    <a:pt x="3280" y="8886"/>
                    <a:pt x="3237" y="8916"/>
                    <a:pt x="3237" y="8999"/>
                  </a:cubicBezTo>
                  <a:cubicBezTo>
                    <a:pt x="3237" y="9188"/>
                    <a:pt x="3101" y="9315"/>
                    <a:pt x="3008" y="9212"/>
                  </a:cubicBezTo>
                  <a:cubicBezTo>
                    <a:pt x="2890" y="9082"/>
                    <a:pt x="2899" y="9410"/>
                    <a:pt x="3021" y="9725"/>
                  </a:cubicBezTo>
                  <a:cubicBezTo>
                    <a:pt x="3101" y="9931"/>
                    <a:pt x="3154" y="9970"/>
                    <a:pt x="3352" y="9970"/>
                  </a:cubicBezTo>
                  <a:cubicBezTo>
                    <a:pt x="3610" y="9970"/>
                    <a:pt x="3721" y="9880"/>
                    <a:pt x="3880" y="9539"/>
                  </a:cubicBezTo>
                  <a:cubicBezTo>
                    <a:pt x="3980" y="9323"/>
                    <a:pt x="3978" y="9308"/>
                    <a:pt x="3854" y="9220"/>
                  </a:cubicBezTo>
                  <a:cubicBezTo>
                    <a:pt x="3783" y="9169"/>
                    <a:pt x="3686" y="9148"/>
                    <a:pt x="3638" y="9173"/>
                  </a:cubicBezTo>
                  <a:cubicBezTo>
                    <a:pt x="3589" y="9197"/>
                    <a:pt x="3520" y="9147"/>
                    <a:pt x="3484" y="9056"/>
                  </a:cubicBezTo>
                  <a:cubicBezTo>
                    <a:pt x="3447" y="8965"/>
                    <a:pt x="3386" y="8909"/>
                    <a:pt x="3333" y="8898"/>
                  </a:cubicBezTo>
                  <a:close/>
                  <a:moveTo>
                    <a:pt x="5185" y="8982"/>
                  </a:moveTo>
                  <a:cubicBezTo>
                    <a:pt x="5093" y="8992"/>
                    <a:pt x="4990" y="9048"/>
                    <a:pt x="4895" y="9148"/>
                  </a:cubicBezTo>
                  <a:cubicBezTo>
                    <a:pt x="4690" y="9363"/>
                    <a:pt x="4689" y="9507"/>
                    <a:pt x="4891" y="9896"/>
                  </a:cubicBezTo>
                  <a:lnTo>
                    <a:pt x="5051" y="10206"/>
                  </a:lnTo>
                  <a:lnTo>
                    <a:pt x="5313" y="9970"/>
                  </a:lnTo>
                  <a:cubicBezTo>
                    <a:pt x="5457" y="9841"/>
                    <a:pt x="5625" y="9660"/>
                    <a:pt x="5689" y="9566"/>
                  </a:cubicBezTo>
                  <a:cubicBezTo>
                    <a:pt x="5831" y="9357"/>
                    <a:pt x="5777" y="9104"/>
                    <a:pt x="5603" y="9165"/>
                  </a:cubicBezTo>
                  <a:cubicBezTo>
                    <a:pt x="5536" y="9188"/>
                    <a:pt x="5449" y="9155"/>
                    <a:pt x="5410" y="9091"/>
                  </a:cubicBezTo>
                  <a:cubicBezTo>
                    <a:pt x="5358" y="9007"/>
                    <a:pt x="5277" y="8972"/>
                    <a:pt x="5185" y="8982"/>
                  </a:cubicBezTo>
                  <a:close/>
                  <a:moveTo>
                    <a:pt x="3911" y="10397"/>
                  </a:moveTo>
                  <a:cubicBezTo>
                    <a:pt x="3877" y="10414"/>
                    <a:pt x="3840" y="10501"/>
                    <a:pt x="3811" y="10652"/>
                  </a:cubicBezTo>
                  <a:cubicBezTo>
                    <a:pt x="3770" y="10862"/>
                    <a:pt x="3715" y="10933"/>
                    <a:pt x="3545" y="10991"/>
                  </a:cubicBezTo>
                  <a:cubicBezTo>
                    <a:pt x="3427" y="11032"/>
                    <a:pt x="3319" y="11077"/>
                    <a:pt x="3307" y="11093"/>
                  </a:cubicBezTo>
                  <a:cubicBezTo>
                    <a:pt x="3295" y="11109"/>
                    <a:pt x="3321" y="11308"/>
                    <a:pt x="3365" y="11536"/>
                  </a:cubicBezTo>
                  <a:lnTo>
                    <a:pt x="3445" y="11953"/>
                  </a:lnTo>
                  <a:lnTo>
                    <a:pt x="3636" y="11811"/>
                  </a:lnTo>
                  <a:cubicBezTo>
                    <a:pt x="3742" y="11734"/>
                    <a:pt x="3954" y="11653"/>
                    <a:pt x="4108" y="11630"/>
                  </a:cubicBezTo>
                  <a:cubicBezTo>
                    <a:pt x="4376" y="11591"/>
                    <a:pt x="4388" y="11578"/>
                    <a:pt x="4372" y="11341"/>
                  </a:cubicBezTo>
                  <a:cubicBezTo>
                    <a:pt x="4339" y="10847"/>
                    <a:pt x="4297" y="10719"/>
                    <a:pt x="4164" y="10719"/>
                  </a:cubicBezTo>
                  <a:cubicBezTo>
                    <a:pt x="4087" y="10719"/>
                    <a:pt x="4022" y="10651"/>
                    <a:pt x="4002" y="10553"/>
                  </a:cubicBezTo>
                  <a:cubicBezTo>
                    <a:pt x="3978" y="10430"/>
                    <a:pt x="3946" y="10379"/>
                    <a:pt x="3911" y="10397"/>
                  </a:cubicBezTo>
                  <a:close/>
                  <a:moveTo>
                    <a:pt x="1658" y="10511"/>
                  </a:moveTo>
                  <a:cubicBezTo>
                    <a:pt x="1420" y="10526"/>
                    <a:pt x="1463" y="10623"/>
                    <a:pt x="1526" y="11160"/>
                  </a:cubicBezTo>
                  <a:lnTo>
                    <a:pt x="1563" y="11479"/>
                  </a:lnTo>
                  <a:lnTo>
                    <a:pt x="1855" y="11430"/>
                  </a:lnTo>
                  <a:cubicBezTo>
                    <a:pt x="2016" y="11403"/>
                    <a:pt x="2245" y="11374"/>
                    <a:pt x="2365" y="11365"/>
                  </a:cubicBezTo>
                  <a:lnTo>
                    <a:pt x="2584" y="11350"/>
                  </a:lnTo>
                  <a:lnTo>
                    <a:pt x="2564" y="10932"/>
                  </a:lnTo>
                  <a:lnTo>
                    <a:pt x="2543" y="10511"/>
                  </a:lnTo>
                  <a:lnTo>
                    <a:pt x="1998" y="10511"/>
                  </a:lnTo>
                  <a:cubicBezTo>
                    <a:pt x="1847" y="10511"/>
                    <a:pt x="1738" y="10506"/>
                    <a:pt x="1658" y="10511"/>
                  </a:cubicBezTo>
                  <a:close/>
                  <a:moveTo>
                    <a:pt x="5676" y="10885"/>
                  </a:moveTo>
                  <a:cubicBezTo>
                    <a:pt x="5643" y="10885"/>
                    <a:pt x="5598" y="10945"/>
                    <a:pt x="5577" y="11018"/>
                  </a:cubicBezTo>
                  <a:cubicBezTo>
                    <a:pt x="5546" y="11127"/>
                    <a:pt x="5520" y="11131"/>
                    <a:pt x="5445" y="11048"/>
                  </a:cubicBezTo>
                  <a:cubicBezTo>
                    <a:pt x="5367" y="10962"/>
                    <a:pt x="5354" y="10981"/>
                    <a:pt x="5354" y="11162"/>
                  </a:cubicBezTo>
                  <a:cubicBezTo>
                    <a:pt x="5354" y="11297"/>
                    <a:pt x="5303" y="11412"/>
                    <a:pt x="5218" y="11472"/>
                  </a:cubicBezTo>
                  <a:cubicBezTo>
                    <a:pt x="5095" y="11560"/>
                    <a:pt x="5093" y="11574"/>
                    <a:pt x="5192" y="11648"/>
                  </a:cubicBezTo>
                  <a:cubicBezTo>
                    <a:pt x="5294" y="11724"/>
                    <a:pt x="5294" y="11738"/>
                    <a:pt x="5187" y="11901"/>
                  </a:cubicBezTo>
                  <a:cubicBezTo>
                    <a:pt x="5084" y="12057"/>
                    <a:pt x="5082" y="12069"/>
                    <a:pt x="5179" y="12022"/>
                  </a:cubicBezTo>
                  <a:cubicBezTo>
                    <a:pt x="5238" y="11993"/>
                    <a:pt x="5304" y="12005"/>
                    <a:pt x="5324" y="12049"/>
                  </a:cubicBezTo>
                  <a:cubicBezTo>
                    <a:pt x="5347" y="12099"/>
                    <a:pt x="5406" y="12096"/>
                    <a:pt x="5482" y="12042"/>
                  </a:cubicBezTo>
                  <a:cubicBezTo>
                    <a:pt x="5583" y="11970"/>
                    <a:pt x="5615" y="11992"/>
                    <a:pt x="5676" y="12168"/>
                  </a:cubicBezTo>
                  <a:cubicBezTo>
                    <a:pt x="5769" y="12442"/>
                    <a:pt x="5812" y="12385"/>
                    <a:pt x="5730" y="12096"/>
                  </a:cubicBezTo>
                  <a:cubicBezTo>
                    <a:pt x="5674" y="11901"/>
                    <a:pt x="5684" y="11865"/>
                    <a:pt x="5815" y="11799"/>
                  </a:cubicBezTo>
                  <a:cubicBezTo>
                    <a:pt x="6044" y="11683"/>
                    <a:pt x="6050" y="11593"/>
                    <a:pt x="5845" y="11313"/>
                  </a:cubicBezTo>
                  <a:cubicBezTo>
                    <a:pt x="5740" y="11171"/>
                    <a:pt x="5672" y="11016"/>
                    <a:pt x="5694" y="10969"/>
                  </a:cubicBezTo>
                  <a:cubicBezTo>
                    <a:pt x="5716" y="10922"/>
                    <a:pt x="5708" y="10885"/>
                    <a:pt x="5676" y="10885"/>
                  </a:cubicBezTo>
                  <a:close/>
                  <a:moveTo>
                    <a:pt x="3971" y="12057"/>
                  </a:moveTo>
                  <a:cubicBezTo>
                    <a:pt x="3958" y="12059"/>
                    <a:pt x="3933" y="12107"/>
                    <a:pt x="3885" y="12198"/>
                  </a:cubicBezTo>
                  <a:cubicBezTo>
                    <a:pt x="3811" y="12339"/>
                    <a:pt x="3765" y="12364"/>
                    <a:pt x="3705" y="12297"/>
                  </a:cubicBezTo>
                  <a:cubicBezTo>
                    <a:pt x="3646" y="12232"/>
                    <a:pt x="3616" y="12237"/>
                    <a:pt x="3592" y="12322"/>
                  </a:cubicBezTo>
                  <a:cubicBezTo>
                    <a:pt x="3544" y="12487"/>
                    <a:pt x="3245" y="12547"/>
                    <a:pt x="3185" y="12404"/>
                  </a:cubicBezTo>
                  <a:cubicBezTo>
                    <a:pt x="3156" y="12335"/>
                    <a:pt x="3092" y="12310"/>
                    <a:pt x="3030" y="12342"/>
                  </a:cubicBezTo>
                  <a:cubicBezTo>
                    <a:pt x="2905" y="12406"/>
                    <a:pt x="2902" y="12453"/>
                    <a:pt x="3013" y="12649"/>
                  </a:cubicBezTo>
                  <a:cubicBezTo>
                    <a:pt x="3076" y="12758"/>
                    <a:pt x="3160" y="12788"/>
                    <a:pt x="3331" y="12763"/>
                  </a:cubicBezTo>
                  <a:cubicBezTo>
                    <a:pt x="3550" y="12731"/>
                    <a:pt x="3569" y="12748"/>
                    <a:pt x="3662" y="13038"/>
                  </a:cubicBezTo>
                  <a:cubicBezTo>
                    <a:pt x="3763" y="13352"/>
                    <a:pt x="3891" y="13395"/>
                    <a:pt x="4094" y="13184"/>
                  </a:cubicBezTo>
                  <a:cubicBezTo>
                    <a:pt x="4136" y="13139"/>
                    <a:pt x="4170" y="13125"/>
                    <a:pt x="4170" y="13152"/>
                  </a:cubicBezTo>
                  <a:cubicBezTo>
                    <a:pt x="4170" y="13178"/>
                    <a:pt x="4279" y="13148"/>
                    <a:pt x="4413" y="13085"/>
                  </a:cubicBezTo>
                  <a:cubicBezTo>
                    <a:pt x="4547" y="13022"/>
                    <a:pt x="4668" y="12978"/>
                    <a:pt x="4681" y="12986"/>
                  </a:cubicBezTo>
                  <a:cubicBezTo>
                    <a:pt x="4694" y="12994"/>
                    <a:pt x="4634" y="12915"/>
                    <a:pt x="4547" y="12812"/>
                  </a:cubicBezTo>
                  <a:cubicBezTo>
                    <a:pt x="4460" y="12710"/>
                    <a:pt x="4349" y="12627"/>
                    <a:pt x="4300" y="12626"/>
                  </a:cubicBezTo>
                  <a:cubicBezTo>
                    <a:pt x="4164" y="12626"/>
                    <a:pt x="3984" y="12372"/>
                    <a:pt x="3984" y="12181"/>
                  </a:cubicBezTo>
                  <a:cubicBezTo>
                    <a:pt x="3984" y="12097"/>
                    <a:pt x="3984" y="12054"/>
                    <a:pt x="3971" y="12057"/>
                  </a:cubicBezTo>
                  <a:close/>
                  <a:moveTo>
                    <a:pt x="2019" y="13514"/>
                  </a:moveTo>
                  <a:cubicBezTo>
                    <a:pt x="2039" y="13567"/>
                    <a:pt x="2026" y="13633"/>
                    <a:pt x="1991" y="13662"/>
                  </a:cubicBezTo>
                  <a:cubicBezTo>
                    <a:pt x="1956" y="13691"/>
                    <a:pt x="1941" y="13744"/>
                    <a:pt x="1958" y="13779"/>
                  </a:cubicBezTo>
                  <a:cubicBezTo>
                    <a:pt x="1993" y="13855"/>
                    <a:pt x="2179" y="13866"/>
                    <a:pt x="2179" y="13791"/>
                  </a:cubicBezTo>
                  <a:cubicBezTo>
                    <a:pt x="2179" y="13762"/>
                    <a:pt x="2134" y="13664"/>
                    <a:pt x="2080" y="13575"/>
                  </a:cubicBezTo>
                  <a:cubicBezTo>
                    <a:pt x="2026" y="13487"/>
                    <a:pt x="1999" y="13460"/>
                    <a:pt x="2019" y="13514"/>
                  </a:cubicBezTo>
                  <a:close/>
                  <a:moveTo>
                    <a:pt x="1502" y="13962"/>
                  </a:moveTo>
                  <a:cubicBezTo>
                    <a:pt x="1435" y="13963"/>
                    <a:pt x="1346" y="13980"/>
                    <a:pt x="1229" y="14004"/>
                  </a:cubicBezTo>
                  <a:lnTo>
                    <a:pt x="996" y="14051"/>
                  </a:lnTo>
                  <a:lnTo>
                    <a:pt x="996" y="14792"/>
                  </a:lnTo>
                  <a:lnTo>
                    <a:pt x="996" y="15530"/>
                  </a:lnTo>
                  <a:lnTo>
                    <a:pt x="1167" y="15528"/>
                  </a:lnTo>
                  <a:cubicBezTo>
                    <a:pt x="1262" y="15527"/>
                    <a:pt x="1436" y="15483"/>
                    <a:pt x="1556" y="15426"/>
                  </a:cubicBezTo>
                  <a:lnTo>
                    <a:pt x="1774" y="15322"/>
                  </a:lnTo>
                  <a:lnTo>
                    <a:pt x="1744" y="14658"/>
                  </a:lnTo>
                  <a:cubicBezTo>
                    <a:pt x="1718" y="14105"/>
                    <a:pt x="1704" y="13960"/>
                    <a:pt x="1502" y="13962"/>
                  </a:cubicBezTo>
                  <a:close/>
                  <a:moveTo>
                    <a:pt x="3205" y="14824"/>
                  </a:moveTo>
                  <a:cubicBezTo>
                    <a:pt x="3183" y="14833"/>
                    <a:pt x="3154" y="14877"/>
                    <a:pt x="3106" y="14961"/>
                  </a:cubicBezTo>
                  <a:lnTo>
                    <a:pt x="2995" y="15156"/>
                  </a:lnTo>
                  <a:lnTo>
                    <a:pt x="2934" y="14948"/>
                  </a:lnTo>
                  <a:cubicBezTo>
                    <a:pt x="2896" y="14822"/>
                    <a:pt x="2869" y="14794"/>
                    <a:pt x="2867" y="14876"/>
                  </a:cubicBezTo>
                  <a:cubicBezTo>
                    <a:pt x="2861" y="15059"/>
                    <a:pt x="2702" y="15237"/>
                    <a:pt x="2647" y="15119"/>
                  </a:cubicBezTo>
                  <a:cubicBezTo>
                    <a:pt x="2625" y="15071"/>
                    <a:pt x="2579" y="15050"/>
                    <a:pt x="2547" y="15077"/>
                  </a:cubicBezTo>
                  <a:cubicBezTo>
                    <a:pt x="2515" y="15103"/>
                    <a:pt x="2465" y="15039"/>
                    <a:pt x="2435" y="14933"/>
                  </a:cubicBezTo>
                  <a:cubicBezTo>
                    <a:pt x="2389" y="14766"/>
                    <a:pt x="2379" y="14785"/>
                    <a:pt x="2357" y="15087"/>
                  </a:cubicBezTo>
                  <a:cubicBezTo>
                    <a:pt x="2344" y="15277"/>
                    <a:pt x="2356" y="15413"/>
                    <a:pt x="2385" y="15389"/>
                  </a:cubicBezTo>
                  <a:cubicBezTo>
                    <a:pt x="2478" y="15313"/>
                    <a:pt x="3242" y="15309"/>
                    <a:pt x="3277" y="15384"/>
                  </a:cubicBezTo>
                  <a:cubicBezTo>
                    <a:pt x="3296" y="15424"/>
                    <a:pt x="3349" y="15390"/>
                    <a:pt x="3396" y="15307"/>
                  </a:cubicBezTo>
                  <a:cubicBezTo>
                    <a:pt x="3509" y="15110"/>
                    <a:pt x="3507" y="15032"/>
                    <a:pt x="3391" y="15032"/>
                  </a:cubicBezTo>
                  <a:cubicBezTo>
                    <a:pt x="3338" y="15032"/>
                    <a:pt x="3278" y="14973"/>
                    <a:pt x="3257" y="14899"/>
                  </a:cubicBezTo>
                  <a:cubicBezTo>
                    <a:pt x="3241" y="14841"/>
                    <a:pt x="3226" y="14815"/>
                    <a:pt x="3205" y="14824"/>
                  </a:cubicBezTo>
                  <a:close/>
                  <a:moveTo>
                    <a:pt x="2824" y="15731"/>
                  </a:moveTo>
                  <a:cubicBezTo>
                    <a:pt x="2796" y="15751"/>
                    <a:pt x="2804" y="15809"/>
                    <a:pt x="2857" y="15895"/>
                  </a:cubicBezTo>
                  <a:cubicBezTo>
                    <a:pt x="2908" y="15976"/>
                    <a:pt x="2911" y="16031"/>
                    <a:pt x="2867" y="16068"/>
                  </a:cubicBezTo>
                  <a:cubicBezTo>
                    <a:pt x="2683" y="16219"/>
                    <a:pt x="2832" y="16281"/>
                    <a:pt x="3259" y="16229"/>
                  </a:cubicBezTo>
                  <a:cubicBezTo>
                    <a:pt x="3573" y="16191"/>
                    <a:pt x="3731" y="16202"/>
                    <a:pt x="3761" y="16266"/>
                  </a:cubicBezTo>
                  <a:cubicBezTo>
                    <a:pt x="3815" y="16383"/>
                    <a:pt x="3901" y="16387"/>
                    <a:pt x="3954" y="16274"/>
                  </a:cubicBezTo>
                  <a:cubicBezTo>
                    <a:pt x="3982" y="16214"/>
                    <a:pt x="4022" y="16216"/>
                    <a:pt x="4081" y="16281"/>
                  </a:cubicBezTo>
                  <a:cubicBezTo>
                    <a:pt x="4187" y="16399"/>
                    <a:pt x="4294" y="16315"/>
                    <a:pt x="4294" y="16115"/>
                  </a:cubicBezTo>
                  <a:cubicBezTo>
                    <a:pt x="4294" y="15898"/>
                    <a:pt x="4022" y="15825"/>
                    <a:pt x="3831" y="15991"/>
                  </a:cubicBezTo>
                  <a:cubicBezTo>
                    <a:pt x="3742" y="16070"/>
                    <a:pt x="3645" y="16098"/>
                    <a:pt x="3597" y="16058"/>
                  </a:cubicBezTo>
                  <a:cubicBezTo>
                    <a:pt x="3518" y="15992"/>
                    <a:pt x="3421" y="15955"/>
                    <a:pt x="3237" y="15919"/>
                  </a:cubicBezTo>
                  <a:cubicBezTo>
                    <a:pt x="3185" y="15909"/>
                    <a:pt x="3079" y="15850"/>
                    <a:pt x="2999" y="15791"/>
                  </a:cubicBezTo>
                  <a:cubicBezTo>
                    <a:pt x="2914" y="15727"/>
                    <a:pt x="2851" y="15711"/>
                    <a:pt x="2824" y="15731"/>
                  </a:cubicBezTo>
                  <a:close/>
                  <a:moveTo>
                    <a:pt x="5369" y="16645"/>
                  </a:moveTo>
                  <a:cubicBezTo>
                    <a:pt x="5338" y="16643"/>
                    <a:pt x="5298" y="16649"/>
                    <a:pt x="5246" y="16655"/>
                  </a:cubicBezTo>
                  <a:cubicBezTo>
                    <a:pt x="5037" y="16681"/>
                    <a:pt x="4586" y="17026"/>
                    <a:pt x="4094" y="17540"/>
                  </a:cubicBezTo>
                  <a:cubicBezTo>
                    <a:pt x="3839" y="17806"/>
                    <a:pt x="3820" y="17934"/>
                    <a:pt x="3900" y="18828"/>
                  </a:cubicBezTo>
                  <a:lnTo>
                    <a:pt x="3939" y="19264"/>
                  </a:lnTo>
                  <a:lnTo>
                    <a:pt x="4240" y="19264"/>
                  </a:lnTo>
                  <a:cubicBezTo>
                    <a:pt x="4501" y="19264"/>
                    <a:pt x="4559" y="19232"/>
                    <a:pt x="4677" y="19019"/>
                  </a:cubicBezTo>
                  <a:cubicBezTo>
                    <a:pt x="4752" y="18884"/>
                    <a:pt x="4836" y="18792"/>
                    <a:pt x="4865" y="18816"/>
                  </a:cubicBezTo>
                  <a:cubicBezTo>
                    <a:pt x="4975" y="18907"/>
                    <a:pt x="4910" y="19176"/>
                    <a:pt x="4727" y="19381"/>
                  </a:cubicBezTo>
                  <a:cubicBezTo>
                    <a:pt x="4623" y="19499"/>
                    <a:pt x="4554" y="19632"/>
                    <a:pt x="4575" y="19678"/>
                  </a:cubicBezTo>
                  <a:cubicBezTo>
                    <a:pt x="4653" y="19846"/>
                    <a:pt x="4721" y="19749"/>
                    <a:pt x="5027" y="19036"/>
                  </a:cubicBezTo>
                  <a:cubicBezTo>
                    <a:pt x="5579" y="17750"/>
                    <a:pt x="5594" y="17683"/>
                    <a:pt x="5501" y="16930"/>
                  </a:cubicBezTo>
                  <a:cubicBezTo>
                    <a:pt x="5474" y="16715"/>
                    <a:pt x="5462" y="16652"/>
                    <a:pt x="5369" y="16645"/>
                  </a:cubicBezTo>
                  <a:close/>
                  <a:moveTo>
                    <a:pt x="5808" y="18685"/>
                  </a:moveTo>
                  <a:cubicBezTo>
                    <a:pt x="5698" y="18687"/>
                    <a:pt x="5628" y="18821"/>
                    <a:pt x="5616" y="19046"/>
                  </a:cubicBezTo>
                  <a:cubicBezTo>
                    <a:pt x="5604" y="19266"/>
                    <a:pt x="5616" y="19280"/>
                    <a:pt x="5774" y="19232"/>
                  </a:cubicBezTo>
                  <a:cubicBezTo>
                    <a:pt x="6053" y="19147"/>
                    <a:pt x="6678" y="19127"/>
                    <a:pt x="6877" y="19197"/>
                  </a:cubicBezTo>
                  <a:cubicBezTo>
                    <a:pt x="6981" y="19235"/>
                    <a:pt x="7085" y="19230"/>
                    <a:pt x="7118" y="19185"/>
                  </a:cubicBezTo>
                  <a:cubicBezTo>
                    <a:pt x="7201" y="19074"/>
                    <a:pt x="7041" y="18837"/>
                    <a:pt x="6916" y="18885"/>
                  </a:cubicBezTo>
                  <a:cubicBezTo>
                    <a:pt x="6860" y="18907"/>
                    <a:pt x="6593" y="18932"/>
                    <a:pt x="6319" y="18945"/>
                  </a:cubicBezTo>
                  <a:cubicBezTo>
                    <a:pt x="5878" y="18965"/>
                    <a:pt x="5823" y="18952"/>
                    <a:pt x="5839" y="18826"/>
                  </a:cubicBezTo>
                  <a:cubicBezTo>
                    <a:pt x="5849" y="18748"/>
                    <a:pt x="5835" y="18684"/>
                    <a:pt x="5808" y="18685"/>
                  </a:cubicBezTo>
                  <a:close/>
                  <a:moveTo>
                    <a:pt x="7910" y="19693"/>
                  </a:moveTo>
                  <a:cubicBezTo>
                    <a:pt x="7850" y="19681"/>
                    <a:pt x="7830" y="19764"/>
                    <a:pt x="7895" y="19869"/>
                  </a:cubicBezTo>
                  <a:cubicBezTo>
                    <a:pt x="7947" y="19951"/>
                    <a:pt x="7947" y="20006"/>
                    <a:pt x="7895" y="20075"/>
                  </a:cubicBezTo>
                  <a:cubicBezTo>
                    <a:pt x="7844" y="20144"/>
                    <a:pt x="7865" y="20162"/>
                    <a:pt x="7977" y="20146"/>
                  </a:cubicBezTo>
                  <a:cubicBezTo>
                    <a:pt x="8061" y="20135"/>
                    <a:pt x="8160" y="20099"/>
                    <a:pt x="8198" y="20067"/>
                  </a:cubicBezTo>
                  <a:cubicBezTo>
                    <a:pt x="8237" y="20035"/>
                    <a:pt x="8441" y="20003"/>
                    <a:pt x="8650" y="19995"/>
                  </a:cubicBezTo>
                  <a:cubicBezTo>
                    <a:pt x="8959" y="19984"/>
                    <a:pt x="9028" y="19957"/>
                    <a:pt x="9013" y="19852"/>
                  </a:cubicBezTo>
                  <a:cubicBezTo>
                    <a:pt x="8988" y="19679"/>
                    <a:pt x="8509" y="19636"/>
                    <a:pt x="8408" y="19797"/>
                  </a:cubicBezTo>
                  <a:cubicBezTo>
                    <a:pt x="8335" y="19916"/>
                    <a:pt x="8124" y="19885"/>
                    <a:pt x="7983" y="19738"/>
                  </a:cubicBezTo>
                  <a:cubicBezTo>
                    <a:pt x="7956" y="19710"/>
                    <a:pt x="7930" y="19697"/>
                    <a:pt x="7910" y="19693"/>
                  </a:cubicBezTo>
                  <a:close/>
                  <a:moveTo>
                    <a:pt x="6930" y="20293"/>
                  </a:moveTo>
                  <a:cubicBezTo>
                    <a:pt x="6897" y="20315"/>
                    <a:pt x="6872" y="20404"/>
                    <a:pt x="6860" y="20565"/>
                  </a:cubicBezTo>
                  <a:cubicBezTo>
                    <a:pt x="6848" y="20728"/>
                    <a:pt x="6903" y="20951"/>
                    <a:pt x="7016" y="21199"/>
                  </a:cubicBezTo>
                  <a:cubicBezTo>
                    <a:pt x="7112" y="21410"/>
                    <a:pt x="7210" y="21585"/>
                    <a:pt x="7233" y="21586"/>
                  </a:cubicBezTo>
                  <a:cubicBezTo>
                    <a:pt x="7315" y="21591"/>
                    <a:pt x="7356" y="21413"/>
                    <a:pt x="7297" y="21313"/>
                  </a:cubicBezTo>
                  <a:cubicBezTo>
                    <a:pt x="7264" y="21258"/>
                    <a:pt x="7188" y="20997"/>
                    <a:pt x="7131" y="20731"/>
                  </a:cubicBezTo>
                  <a:cubicBezTo>
                    <a:pt x="7062" y="20407"/>
                    <a:pt x="6986" y="20256"/>
                    <a:pt x="6930" y="20293"/>
                  </a:cubicBezTo>
                  <a:close/>
                  <a:moveTo>
                    <a:pt x="7484" y="20379"/>
                  </a:moveTo>
                  <a:cubicBezTo>
                    <a:pt x="7510" y="20419"/>
                    <a:pt x="7495" y="20510"/>
                    <a:pt x="7453" y="20580"/>
                  </a:cubicBezTo>
                  <a:cubicBezTo>
                    <a:pt x="7388" y="20687"/>
                    <a:pt x="7395" y="20696"/>
                    <a:pt x="7488" y="20649"/>
                  </a:cubicBezTo>
                  <a:cubicBezTo>
                    <a:pt x="7560" y="20614"/>
                    <a:pt x="7609" y="20640"/>
                    <a:pt x="7628" y="20719"/>
                  </a:cubicBezTo>
                  <a:cubicBezTo>
                    <a:pt x="7643" y="20786"/>
                    <a:pt x="7673" y="20907"/>
                    <a:pt x="7693" y="20986"/>
                  </a:cubicBezTo>
                  <a:cubicBezTo>
                    <a:pt x="7725" y="21120"/>
                    <a:pt x="7733" y="21120"/>
                    <a:pt x="7786" y="20994"/>
                  </a:cubicBezTo>
                  <a:cubicBezTo>
                    <a:pt x="7863" y="20809"/>
                    <a:pt x="7788" y="20302"/>
                    <a:pt x="7700" y="20419"/>
                  </a:cubicBezTo>
                  <a:cubicBezTo>
                    <a:pt x="7655" y="20479"/>
                    <a:pt x="7604" y="20475"/>
                    <a:pt x="7536" y="20407"/>
                  </a:cubicBezTo>
                  <a:cubicBezTo>
                    <a:pt x="7483" y="20352"/>
                    <a:pt x="7459" y="20339"/>
                    <a:pt x="7484" y="2037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grpSp>
          <p:nvGrpSpPr>
            <p:cNvPr id="1603" name="Group"/>
            <p:cNvGrpSpPr/>
            <p:nvPr/>
          </p:nvGrpSpPr>
          <p:grpSpPr>
            <a:xfrm>
              <a:off x="4643463" y="5293934"/>
              <a:ext cx="5669230" cy="3371155"/>
              <a:chOff x="0" y="0"/>
              <a:chExt cx="5669228" cy="3371154"/>
            </a:xfrm>
          </p:grpSpPr>
          <p:sp>
            <p:nvSpPr>
              <p:cNvPr id="1581" name="Oval"/>
              <p:cNvSpPr/>
              <p:nvPr/>
            </p:nvSpPr>
            <p:spPr>
              <a:xfrm>
                <a:off x="2207250" y="1777669"/>
                <a:ext cx="713669" cy="728184"/>
              </a:xfrm>
              <a:prstGeom prst="ellips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2" name="Line"/>
              <p:cNvSpPr/>
              <p:nvPr/>
            </p:nvSpPr>
            <p:spPr>
              <a:xfrm>
                <a:off x="814406" y="2154653"/>
                <a:ext cx="122065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83" name="Oval"/>
              <p:cNvSpPr/>
              <p:nvPr/>
            </p:nvSpPr>
            <p:spPr>
              <a:xfrm>
                <a:off x="2207250" y="2552270"/>
                <a:ext cx="713669" cy="728185"/>
              </a:xfrm>
              <a:prstGeom prst="ellips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4" name="Line"/>
              <p:cNvSpPr/>
              <p:nvPr/>
            </p:nvSpPr>
            <p:spPr>
              <a:xfrm>
                <a:off x="814407" y="2141761"/>
                <a:ext cx="1228173" cy="7448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85" name="Oval"/>
              <p:cNvSpPr/>
              <p:nvPr/>
            </p:nvSpPr>
            <p:spPr>
              <a:xfrm>
                <a:off x="2207250" y="92855"/>
                <a:ext cx="713669" cy="728185"/>
              </a:xfrm>
              <a:prstGeom prst="ellips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6" name="Oval"/>
              <p:cNvSpPr/>
              <p:nvPr/>
            </p:nvSpPr>
            <p:spPr>
              <a:xfrm>
                <a:off x="2207250" y="960089"/>
                <a:ext cx="713669" cy="728185"/>
              </a:xfrm>
              <a:prstGeom prst="ellips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87" name="Line"/>
              <p:cNvSpPr/>
              <p:nvPr/>
            </p:nvSpPr>
            <p:spPr>
              <a:xfrm flipV="1">
                <a:off x="814910" y="474223"/>
                <a:ext cx="1223482" cy="39108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88" name="Line"/>
              <p:cNvSpPr/>
              <p:nvPr/>
            </p:nvSpPr>
            <p:spPr>
              <a:xfrm>
                <a:off x="818017" y="847850"/>
                <a:ext cx="1218682" cy="40736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89" name="Line"/>
              <p:cNvSpPr/>
              <p:nvPr/>
            </p:nvSpPr>
            <p:spPr>
              <a:xfrm>
                <a:off x="2958449" y="483924"/>
                <a:ext cx="1823912" cy="43299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0" name="Line"/>
              <p:cNvSpPr/>
              <p:nvPr/>
            </p:nvSpPr>
            <p:spPr>
              <a:xfrm>
                <a:off x="2980791" y="500722"/>
                <a:ext cx="1830537" cy="125271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1" name="Line"/>
              <p:cNvSpPr/>
              <p:nvPr/>
            </p:nvSpPr>
            <p:spPr>
              <a:xfrm>
                <a:off x="2955747" y="494638"/>
                <a:ext cx="1836778" cy="20623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2" name="Line"/>
              <p:cNvSpPr/>
              <p:nvPr/>
            </p:nvSpPr>
            <p:spPr>
              <a:xfrm>
                <a:off x="2962161" y="1309011"/>
                <a:ext cx="1843953" cy="4501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3" name="Line"/>
              <p:cNvSpPr/>
              <p:nvPr/>
            </p:nvSpPr>
            <p:spPr>
              <a:xfrm flipV="1">
                <a:off x="2954308" y="915468"/>
                <a:ext cx="1832153" cy="4331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4" name="Line"/>
              <p:cNvSpPr/>
              <p:nvPr/>
            </p:nvSpPr>
            <p:spPr>
              <a:xfrm>
                <a:off x="2957101" y="1301093"/>
                <a:ext cx="1849146" cy="12241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5" name="Line"/>
              <p:cNvSpPr/>
              <p:nvPr/>
            </p:nvSpPr>
            <p:spPr>
              <a:xfrm flipV="1">
                <a:off x="2965144" y="919245"/>
                <a:ext cx="1815189" cy="123555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6" name="Line"/>
              <p:cNvSpPr/>
              <p:nvPr/>
            </p:nvSpPr>
            <p:spPr>
              <a:xfrm flipV="1">
                <a:off x="2931728" y="1739966"/>
                <a:ext cx="1880942" cy="119501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7" name="Rounded Rectangle"/>
              <p:cNvSpPr/>
              <p:nvPr/>
            </p:nvSpPr>
            <p:spPr>
              <a:xfrm>
                <a:off x="0" y="0"/>
                <a:ext cx="5669229" cy="3371155"/>
              </a:xfrm>
              <a:prstGeom prst="roundRect">
                <a:avLst>
                  <a:gd name="adj" fmla="val 22241"/>
                </a:avLst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b="0"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1598" name="Oval"/>
              <p:cNvSpPr/>
              <p:nvPr/>
            </p:nvSpPr>
            <p:spPr>
              <a:xfrm>
                <a:off x="65152" y="499570"/>
                <a:ext cx="692181" cy="728185"/>
              </a:xfrm>
              <a:prstGeom prst="ellips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3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599" name="Oval"/>
              <p:cNvSpPr/>
              <p:nvPr/>
            </p:nvSpPr>
            <p:spPr>
              <a:xfrm>
                <a:off x="65152" y="1777669"/>
                <a:ext cx="692181" cy="728185"/>
              </a:xfrm>
              <a:prstGeom prst="ellips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3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00" name="Oval"/>
              <p:cNvSpPr/>
              <p:nvPr/>
            </p:nvSpPr>
            <p:spPr>
              <a:xfrm>
                <a:off x="4844647" y="1363173"/>
                <a:ext cx="713669" cy="728185"/>
              </a:xfrm>
              <a:prstGeom prst="ellips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01" name="Oval"/>
              <p:cNvSpPr/>
              <p:nvPr/>
            </p:nvSpPr>
            <p:spPr>
              <a:xfrm>
                <a:off x="4844647" y="2137774"/>
                <a:ext cx="713669" cy="728184"/>
              </a:xfrm>
              <a:prstGeom prst="ellips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602" name="Oval"/>
              <p:cNvSpPr/>
              <p:nvPr/>
            </p:nvSpPr>
            <p:spPr>
              <a:xfrm>
                <a:off x="4844647" y="588574"/>
                <a:ext cx="713669" cy="728184"/>
              </a:xfrm>
              <a:prstGeom prst="ellipse">
                <a:avLst/>
              </a:prstGeom>
              <a:noFill/>
              <a:ln w="25400" cap="flat">
                <a:solidFill>
                  <a:srgbClr val="773F9B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1604" name="⋈"/>
            <p:cNvSpPr txBox="1"/>
            <p:nvPr/>
          </p:nvSpPr>
          <p:spPr>
            <a:xfrm>
              <a:off x="9624697" y="6814387"/>
              <a:ext cx="456365" cy="507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5800"/>
                </a:lnSpc>
                <a:defRPr b="0" sz="3500">
                  <a:solidFill>
                    <a:srgbClr val="22222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⋈</a:t>
              </a:r>
            </a:p>
          </p:txBody>
        </p:sp>
        <p:sp>
          <p:nvSpPr>
            <p:cNvPr id="1605" name="⋈"/>
            <p:cNvSpPr txBox="1"/>
            <p:nvPr/>
          </p:nvSpPr>
          <p:spPr>
            <a:xfrm>
              <a:off x="9624697" y="7586895"/>
              <a:ext cx="456365" cy="507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5800"/>
                </a:lnSpc>
                <a:defRPr b="0" sz="3500">
                  <a:solidFill>
                    <a:srgbClr val="22222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⋈</a:t>
              </a:r>
            </a:p>
          </p:txBody>
        </p:sp>
        <p:sp>
          <p:nvSpPr>
            <p:cNvPr id="1606" name="⋈"/>
            <p:cNvSpPr txBox="1"/>
            <p:nvPr/>
          </p:nvSpPr>
          <p:spPr>
            <a:xfrm>
              <a:off x="9624697" y="6067207"/>
              <a:ext cx="456365" cy="507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5800"/>
                </a:lnSpc>
                <a:defRPr b="0" sz="3500">
                  <a:solidFill>
                    <a:srgbClr val="22222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⋈</a:t>
              </a:r>
            </a:p>
          </p:txBody>
        </p:sp>
        <p:sp>
          <p:nvSpPr>
            <p:cNvPr id="1607" name="σθ"/>
            <p:cNvSpPr txBox="1"/>
            <p:nvPr/>
          </p:nvSpPr>
          <p:spPr>
            <a:xfrm>
              <a:off x="7030850" y="6403731"/>
              <a:ext cx="371917" cy="4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lnSpc>
                  <a:spcPts val="4000"/>
                </a:lnSpc>
                <a:defRPr i="1" sz="2000">
                  <a:solidFill>
                    <a:srgbClr val="2222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σ</a:t>
              </a:r>
              <a:r>
                <a:rPr baseline="-5999"/>
                <a:t>θ</a:t>
              </a:r>
            </a:p>
          </p:txBody>
        </p:sp>
        <p:sp>
          <p:nvSpPr>
            <p:cNvPr id="1608" name="σθ"/>
            <p:cNvSpPr txBox="1"/>
            <p:nvPr/>
          </p:nvSpPr>
          <p:spPr>
            <a:xfrm>
              <a:off x="7030850" y="7226894"/>
              <a:ext cx="371917" cy="4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lnSpc>
                  <a:spcPts val="4000"/>
                </a:lnSpc>
                <a:defRPr i="1" sz="2000">
                  <a:solidFill>
                    <a:srgbClr val="2222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σ</a:t>
              </a:r>
              <a:r>
                <a:rPr baseline="-5999"/>
                <a:t>θ</a:t>
              </a:r>
            </a:p>
          </p:txBody>
        </p:sp>
        <p:sp>
          <p:nvSpPr>
            <p:cNvPr id="1609" name="σθ"/>
            <p:cNvSpPr txBox="1"/>
            <p:nvPr/>
          </p:nvSpPr>
          <p:spPr>
            <a:xfrm>
              <a:off x="7030850" y="7986738"/>
              <a:ext cx="371917" cy="4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lnSpc>
                  <a:spcPts val="4000"/>
                </a:lnSpc>
                <a:defRPr i="1" sz="2000">
                  <a:solidFill>
                    <a:srgbClr val="2222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σ</a:t>
              </a:r>
              <a:r>
                <a:rPr baseline="-5999"/>
                <a:t>θ</a:t>
              </a:r>
            </a:p>
          </p:txBody>
        </p:sp>
        <p:sp>
          <p:nvSpPr>
            <p:cNvPr id="1610" name="σθ"/>
            <p:cNvSpPr txBox="1"/>
            <p:nvPr/>
          </p:nvSpPr>
          <p:spPr>
            <a:xfrm>
              <a:off x="7030850" y="5542574"/>
              <a:ext cx="371917" cy="4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lnSpc>
                  <a:spcPts val="4000"/>
                </a:lnSpc>
                <a:defRPr i="1" sz="2000">
                  <a:solidFill>
                    <a:srgbClr val="22222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σ</a:t>
              </a:r>
              <a:r>
                <a:rPr baseline="-5999"/>
                <a:t>θ</a:t>
              </a:r>
            </a:p>
          </p:txBody>
        </p:sp>
        <p:sp>
          <p:nvSpPr>
            <p:cNvPr id="1611" name="π"/>
            <p:cNvSpPr txBox="1"/>
            <p:nvPr/>
          </p:nvSpPr>
          <p:spPr>
            <a:xfrm>
              <a:off x="4909954" y="5942157"/>
              <a:ext cx="252986" cy="4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4000"/>
                </a:lnSpc>
                <a:defRPr i="1" sz="2000">
                  <a:solidFill>
                    <a:srgbClr val="22222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π</a:t>
              </a:r>
            </a:p>
          </p:txBody>
        </p:sp>
        <p:sp>
          <p:nvSpPr>
            <p:cNvPr id="1612" name="π"/>
            <p:cNvSpPr txBox="1"/>
            <p:nvPr/>
          </p:nvSpPr>
          <p:spPr>
            <a:xfrm>
              <a:off x="4909954" y="7208563"/>
              <a:ext cx="252986" cy="4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4000"/>
                </a:lnSpc>
                <a:defRPr i="1" sz="2000">
                  <a:solidFill>
                    <a:srgbClr val="22222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π</a:t>
              </a:r>
            </a:p>
          </p:txBody>
        </p:sp>
        <p:sp>
          <p:nvSpPr>
            <p:cNvPr id="1613" name="(Past+Present)…"/>
            <p:cNvSpPr txBox="1"/>
            <p:nvPr/>
          </p:nvSpPr>
          <p:spPr>
            <a:xfrm>
              <a:off x="967937" y="8129761"/>
              <a:ext cx="3547196" cy="1089698"/>
            </a:xfrm>
            <a:prstGeom prst="rect">
              <a:avLst/>
            </a:prstGeom>
            <a:solidFill>
              <a:srgbClr val="6149E5">
                <a:alpha val="31969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2" tIns="65022" rIns="65022" bIns="65022" numCol="1" anchor="t">
              <a:noAutofit/>
            </a:bodyPr>
            <a:lstStyle/>
            <a:p>
              <a:pPr defTabSz="1733973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(Past+Present)</a:t>
              </a:r>
            </a:p>
            <a:p>
              <a:pPr defTabSz="1733973">
                <a:defRPr sz="3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Data Streams</a:t>
              </a:r>
            </a:p>
          </p:txBody>
        </p:sp>
        <p:sp>
          <p:nvSpPr>
            <p:cNvPr id="1614" name="2. Incrementalization"/>
            <p:cNvSpPr txBox="1"/>
            <p:nvPr/>
          </p:nvSpPr>
          <p:spPr>
            <a:xfrm>
              <a:off x="1028584" y="320398"/>
              <a:ext cx="4318951" cy="608785"/>
            </a:xfrm>
            <a:prstGeom prst="rect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25400" cap="flat">
              <a:solidFill>
                <a:srgbClr val="80878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2. Incrementalization</a:t>
              </a:r>
            </a:p>
          </p:txBody>
        </p:sp>
        <p:sp>
          <p:nvSpPr>
            <p:cNvPr id="1615" name="Schedule"/>
            <p:cNvSpPr/>
            <p:nvPr/>
          </p:nvSpPr>
          <p:spPr>
            <a:xfrm rot="16200000">
              <a:off x="680752" y="1445521"/>
              <a:ext cx="1714842" cy="970877"/>
            </a:xfrm>
            <a:prstGeom prst="roundRect">
              <a:avLst>
                <a:gd name="adj" fmla="val 25462"/>
              </a:avLst>
            </a:prstGeom>
            <a:solidFill>
              <a:srgbClr val="47B5B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3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Schedule</a:t>
              </a:r>
            </a:p>
          </p:txBody>
        </p:sp>
        <p:sp>
          <p:nvSpPr>
            <p:cNvPr id="1616" name="STORE"/>
            <p:cNvSpPr/>
            <p:nvPr/>
          </p:nvSpPr>
          <p:spPr>
            <a:xfrm>
              <a:off x="2002439" y="2199591"/>
              <a:ext cx="2951944" cy="620540"/>
            </a:xfrm>
            <a:prstGeom prst="roundRect">
              <a:avLst>
                <a:gd name="adj" fmla="val 39837"/>
              </a:avLst>
            </a:prstGeom>
            <a:solidFill>
              <a:srgbClr val="E6526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STORE</a:t>
              </a:r>
            </a:p>
          </p:txBody>
        </p:sp>
        <p:pic>
          <p:nvPicPr>
            <p:cNvPr id="161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052733" y="1757620"/>
              <a:ext cx="371888" cy="371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8" name="Reconfigure"/>
            <p:cNvSpPr/>
            <p:nvPr/>
          </p:nvSpPr>
          <p:spPr>
            <a:xfrm rot="16200000">
              <a:off x="4598137" y="1493919"/>
              <a:ext cx="1714842" cy="970878"/>
            </a:xfrm>
            <a:prstGeom prst="roundRect">
              <a:avLst>
                <a:gd name="adj" fmla="val 25462"/>
              </a:avLst>
            </a:prstGeom>
            <a:solidFill>
              <a:srgbClr val="47B5B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Reconfigure</a:t>
              </a:r>
            </a:p>
          </p:txBody>
        </p:sp>
        <p:pic>
          <p:nvPicPr>
            <p:cNvPr id="161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4970119" y="1806019"/>
              <a:ext cx="371888" cy="371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0" name="COMPUTE"/>
            <p:cNvSpPr/>
            <p:nvPr/>
          </p:nvSpPr>
          <p:spPr>
            <a:xfrm>
              <a:off x="5967399" y="1093362"/>
              <a:ext cx="2126855" cy="1089698"/>
            </a:xfrm>
            <a:prstGeom prst="roundRect">
              <a:avLst>
                <a:gd name="adj" fmla="val 22686"/>
              </a:avLst>
            </a:prstGeom>
            <a:solidFill>
              <a:srgbClr val="569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7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COMPUTE</a:t>
              </a:r>
            </a:p>
          </p:txBody>
        </p:sp>
        <p:sp>
          <p:nvSpPr>
            <p:cNvPr id="1621" name="STORE"/>
            <p:cNvSpPr/>
            <p:nvPr/>
          </p:nvSpPr>
          <p:spPr>
            <a:xfrm>
              <a:off x="5959556" y="2173345"/>
              <a:ext cx="2126855" cy="620540"/>
            </a:xfrm>
            <a:prstGeom prst="roundRect">
              <a:avLst>
                <a:gd name="adj" fmla="val 39837"/>
              </a:avLst>
            </a:prstGeom>
            <a:solidFill>
              <a:srgbClr val="E6526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STORE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Exactly-o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Exactly-once</a:t>
            </a:r>
          </a:p>
        </p:txBody>
      </p:sp>
      <p:sp>
        <p:nvSpPr>
          <p:cNvPr id="1625" name="Exactly-once processing: Operators process elements exactly-o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Exactly-once processing:</a:t>
            </a:r>
            <a:r>
              <a:rPr b="0"/>
              <a:t> Operators process elements exactly-once</a:t>
            </a:r>
          </a:p>
          <a:p>
            <a:pPr/>
            <a:r>
              <a:rPr b="1"/>
              <a:t>Exactly-once delivery:</a:t>
            </a:r>
            <a:r>
              <a:t> Elements are written to sinks exactly once</a:t>
            </a:r>
          </a:p>
        </p:txBody>
      </p:sp>
      <p:sp>
        <p:nvSpPr>
          <p:cNvPr id="1626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Apache Flin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Apache Flink</a:t>
            </a:r>
          </a:p>
        </p:txBody>
      </p:sp>
      <p:sp>
        <p:nvSpPr>
          <p:cNvPr id="1629" name="Approach: Distributed Snapsho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250" indent="-603250" defTabSz="784225">
              <a:spcBef>
                <a:spcPts val="5600"/>
              </a:spcBef>
              <a:defRPr sz="4560"/>
            </a:pPr>
            <a:r>
              <a:t>Approach: </a:t>
            </a:r>
            <a:r>
              <a:rPr b="1"/>
              <a:t>Distributed Snapshots</a:t>
            </a:r>
          </a:p>
          <a:p>
            <a:pPr marL="603250" indent="-603250" defTabSz="784225">
              <a:spcBef>
                <a:spcPts val="5600"/>
              </a:spcBef>
              <a:defRPr sz="4560"/>
            </a:pPr>
            <a:r>
              <a:t>Contributions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Design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Optimizations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Use-cases (Beyond failure recovery)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Processing guarantees</a:t>
            </a:r>
          </a:p>
          <a:p>
            <a:pPr lvl="1" marL="1206500" indent="-603250" defTabSz="784225">
              <a:spcBef>
                <a:spcPts val="5600"/>
              </a:spcBef>
              <a:defRPr sz="4560"/>
            </a:pPr>
            <a:r>
              <a:t>Performance evaluation</a:t>
            </a:r>
          </a:p>
        </p:txBody>
      </p:sp>
      <p:sp>
        <p:nvSpPr>
          <p:cNvPr id="1630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Execution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Execution model</a:t>
            </a:r>
          </a:p>
        </p:txBody>
      </p:sp>
      <p:pic>
        <p:nvPicPr>
          <p:cNvPr id="16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00" y="4210475"/>
            <a:ext cx="10152112" cy="7073050"/>
          </a:xfrm>
          <a:prstGeom prst="rect">
            <a:avLst/>
          </a:prstGeom>
          <a:ln w="12700">
            <a:miter lim="400000"/>
          </a:ln>
        </p:spPr>
      </p:pic>
      <p:sp>
        <p:nvSpPr>
          <p:cNvPr id="1634" name="Flink has two kinds of state…"/>
          <p:cNvSpPr txBox="1"/>
          <p:nvPr>
            <p:ph type="body" sz="half" idx="1"/>
          </p:nvPr>
        </p:nvSpPr>
        <p:spPr>
          <a:xfrm>
            <a:off x="12192000" y="3149600"/>
            <a:ext cx="10502900" cy="9296400"/>
          </a:xfrm>
          <a:prstGeom prst="rect">
            <a:avLst/>
          </a:prstGeom>
        </p:spPr>
        <p:txBody>
          <a:bodyPr/>
          <a:lstStyle/>
          <a:p>
            <a:pPr marL="0" indent="0" defTabSz="660400">
              <a:spcBef>
                <a:spcPts val="4700"/>
              </a:spcBef>
              <a:buSzTx/>
              <a:buNone/>
              <a:defRPr sz="3840"/>
            </a:pPr>
            <a:r>
              <a:t>Flink has two kinds of state</a:t>
            </a:r>
          </a:p>
          <a:p>
            <a:pPr lvl="1" marL="1016000" indent="-508000" defTabSz="660400">
              <a:spcBef>
                <a:spcPts val="4700"/>
              </a:spcBef>
              <a:defRPr b="1" sz="3840"/>
            </a:pPr>
            <a:r>
              <a:rPr b="0">
                <a:latin typeface="Courier New"/>
                <a:ea typeface="Courier New"/>
                <a:cs typeface="Courier New"/>
                <a:sym typeface="Courier New"/>
              </a:rPr>
              <a:t>Operator-State</a:t>
            </a:r>
            <a:r>
              <a:t> (Task-parallel)</a:t>
            </a:r>
          </a:p>
          <a:p>
            <a:pPr lvl="1" marL="1016000" indent="-508000" defTabSz="660400">
              <a:spcBef>
                <a:spcPts val="4700"/>
              </a:spcBef>
              <a:defRPr b="1" sz="3840"/>
            </a:pPr>
            <a:r>
              <a:rPr b="0">
                <a:latin typeface="Courier New"/>
                <a:ea typeface="Courier New"/>
                <a:cs typeface="Courier New"/>
                <a:sym typeface="Courier New"/>
              </a:rPr>
              <a:t>Keyed-State</a:t>
            </a:r>
            <a:r>
              <a:t> (Data-parallel)</a:t>
            </a:r>
          </a:p>
          <a:p>
            <a:pPr lvl="2" marL="1524000" indent="-508000" defTabSz="660400">
              <a:spcBef>
                <a:spcPts val="4700"/>
              </a:spcBef>
              <a:defRPr sz="3840"/>
            </a:pPr>
            <a:r>
              <a:t>Assigned to </a:t>
            </a:r>
            <a:r>
              <a:rPr b="1"/>
              <a:t>key-groups</a:t>
            </a:r>
          </a:p>
          <a:p>
            <a:pPr lvl="2" marL="1524000" indent="-508000" defTabSz="660400">
              <a:spcBef>
                <a:spcPts val="4700"/>
              </a:spcBef>
              <a:defRPr sz="384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ListState</a:t>
            </a:r>
            <a:r>
              <a:t> (append-only)</a:t>
            </a:r>
          </a:p>
          <a:p>
            <a:pPr lvl="2" marL="1524000" indent="-508000" defTabSz="660400">
              <a:spcBef>
                <a:spcPts val="4700"/>
              </a:spcBef>
              <a:defRPr sz="384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ValueState</a:t>
            </a:r>
            <a:r>
              <a:t> (update)</a:t>
            </a:r>
          </a:p>
          <a:p>
            <a:pPr lvl="2" marL="1524000" indent="-508000" defTabSz="660400">
              <a:spcBef>
                <a:spcPts val="4700"/>
              </a:spcBef>
              <a:defRPr sz="384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ReduceState</a:t>
            </a:r>
            <a:r>
              <a:t> (aggregate)</a:t>
            </a:r>
          </a:p>
          <a:p>
            <a:pPr lvl="2" marL="1524000" indent="-508000" defTabSz="660400">
              <a:spcBef>
                <a:spcPts val="4700"/>
              </a:spcBef>
              <a:defRPr sz="3840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MapState</a:t>
            </a:r>
            <a:r>
              <a:t> (put/get)</a:t>
            </a:r>
          </a:p>
        </p:txBody>
      </p:sp>
      <p:sp>
        <p:nvSpPr>
          <p:cNvPr id="1635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1638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1300" y="4083050"/>
            <a:ext cx="13741400" cy="742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2" name="Task"/>
          <p:cNvSpPr/>
          <p:nvPr/>
        </p:nvSpPr>
        <p:spPr>
          <a:xfrm>
            <a:off x="17525589" y="8611816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Task</a:t>
            </a:r>
          </a:p>
        </p:txBody>
      </p:sp>
      <p:sp>
        <p:nvSpPr>
          <p:cNvPr id="1643" name="Src2"/>
          <p:cNvSpPr/>
          <p:nvPr/>
        </p:nvSpPr>
        <p:spPr>
          <a:xfrm>
            <a:off x="13715443" y="9913308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Src</a:t>
            </a:r>
            <a:r>
              <a:rPr baseline="-5999"/>
              <a:t>2</a:t>
            </a:r>
          </a:p>
        </p:txBody>
      </p:sp>
      <p:sp>
        <p:nvSpPr>
          <p:cNvPr id="1644" name="Src1"/>
          <p:cNvSpPr/>
          <p:nvPr/>
        </p:nvSpPr>
        <p:spPr>
          <a:xfrm>
            <a:off x="13715443" y="7316416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Src</a:t>
            </a:r>
            <a:r>
              <a:rPr baseline="-5999"/>
              <a:t>1</a:t>
            </a:r>
          </a:p>
        </p:txBody>
      </p:sp>
      <p:cxnSp>
        <p:nvCxnSpPr>
          <p:cNvPr id="1645" name="Connection Line"/>
          <p:cNvCxnSpPr>
            <a:stCxn id="1642" idx="0"/>
            <a:endCxn id="1643" idx="0"/>
          </p:cNvCxnSpPr>
          <p:nvPr/>
        </p:nvCxnSpPr>
        <p:spPr>
          <a:xfrm flipH="1">
            <a:off x="14350443" y="9246816"/>
            <a:ext cx="3810147" cy="1301493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646" name="Connection Line"/>
          <p:cNvCxnSpPr>
            <a:stCxn id="1642" idx="0"/>
            <a:endCxn id="1644" idx="0"/>
          </p:cNvCxnSpPr>
          <p:nvPr/>
        </p:nvCxnSpPr>
        <p:spPr>
          <a:xfrm flipH="1" flipV="1">
            <a:off x="14350443" y="7951416"/>
            <a:ext cx="3810147" cy="129540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647" name="Sink2"/>
          <p:cNvSpPr/>
          <p:nvPr/>
        </p:nvSpPr>
        <p:spPr>
          <a:xfrm>
            <a:off x="21321248" y="8611816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Sink</a:t>
            </a:r>
            <a:r>
              <a:rPr baseline="-5999"/>
              <a:t>2</a:t>
            </a:r>
          </a:p>
        </p:txBody>
      </p:sp>
      <p:cxnSp>
        <p:nvCxnSpPr>
          <p:cNvPr id="1648" name="Connection Line"/>
          <p:cNvCxnSpPr>
            <a:stCxn id="1642" idx="0"/>
            <a:endCxn id="1647" idx="0"/>
          </p:cNvCxnSpPr>
          <p:nvPr/>
        </p:nvCxnSpPr>
        <p:spPr>
          <a:xfrm>
            <a:off x="18160589" y="9246816"/>
            <a:ext cx="3795660" cy="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649" name="Apache Flink - Assumptions…"/>
          <p:cNvSpPr txBox="1"/>
          <p:nvPr/>
        </p:nvSpPr>
        <p:spPr>
          <a:xfrm>
            <a:off x="1689100" y="3149600"/>
            <a:ext cx="105029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5900"/>
              </a:spcBef>
              <a:defRPr sz="4800"/>
            </a:pPr>
            <a:r>
              <a:t>Apache Flink - Assumptions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FIFO ordered channels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Weakly connected graph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Channels can be blocked/unblocked by tasks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Sources are replayable</a:t>
            </a:r>
          </a:p>
        </p:txBody>
      </p:sp>
      <p:sp>
        <p:nvSpPr>
          <p:cNvPr id="1650" name="M"/>
          <p:cNvSpPr/>
          <p:nvPr/>
        </p:nvSpPr>
        <p:spPr>
          <a:xfrm>
            <a:off x="14807643" y="10154608"/>
            <a:ext cx="381001" cy="381001"/>
          </a:xfrm>
          <a:prstGeom prst="roundRect">
            <a:avLst>
              <a:gd name="adj" fmla="val 33813"/>
            </a:avLst>
          </a:prstGeom>
          <a:solidFill>
            <a:schemeClr val="accent5">
              <a:hueOff val="-152896"/>
              <a:lumOff val="12368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grpSp>
        <p:nvGrpSpPr>
          <p:cNvPr id="1653" name="Group"/>
          <p:cNvGrpSpPr/>
          <p:nvPr/>
        </p:nvGrpSpPr>
        <p:grpSpPr>
          <a:xfrm>
            <a:off x="14808640" y="10154608"/>
            <a:ext cx="381001" cy="381001"/>
            <a:chOff x="0" y="0"/>
            <a:chExt cx="381000" cy="381000"/>
          </a:xfrm>
        </p:grpSpPr>
        <p:sp>
          <p:nvSpPr>
            <p:cNvPr id="1651" name="Rectangle"/>
            <p:cNvSpPr/>
            <p:nvPr/>
          </p:nvSpPr>
          <p:spPr>
            <a:xfrm>
              <a:off x="8846" y="86768"/>
              <a:ext cx="354176" cy="217431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65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81000" cy="38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56" name="Group"/>
          <p:cNvGrpSpPr/>
          <p:nvPr/>
        </p:nvGrpSpPr>
        <p:grpSpPr>
          <a:xfrm>
            <a:off x="14808640" y="10154608"/>
            <a:ext cx="381001" cy="381001"/>
            <a:chOff x="0" y="0"/>
            <a:chExt cx="381000" cy="381000"/>
          </a:xfrm>
        </p:grpSpPr>
        <p:sp>
          <p:nvSpPr>
            <p:cNvPr id="1654" name="Rectangle"/>
            <p:cNvSpPr/>
            <p:nvPr/>
          </p:nvSpPr>
          <p:spPr>
            <a:xfrm>
              <a:off x="8846" y="86768"/>
              <a:ext cx="354176" cy="217431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65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81000" cy="38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59" name="Group"/>
          <p:cNvGrpSpPr/>
          <p:nvPr/>
        </p:nvGrpSpPr>
        <p:grpSpPr>
          <a:xfrm>
            <a:off x="14808640" y="10154608"/>
            <a:ext cx="381001" cy="381001"/>
            <a:chOff x="0" y="0"/>
            <a:chExt cx="381000" cy="381000"/>
          </a:xfrm>
        </p:grpSpPr>
        <p:sp>
          <p:nvSpPr>
            <p:cNvPr id="1657" name="Rectangle"/>
            <p:cNvSpPr/>
            <p:nvPr/>
          </p:nvSpPr>
          <p:spPr>
            <a:xfrm>
              <a:off x="8846" y="86768"/>
              <a:ext cx="354176" cy="217431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65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81000" cy="38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60" name="M"/>
          <p:cNvSpPr/>
          <p:nvPr/>
        </p:nvSpPr>
        <p:spPr>
          <a:xfrm>
            <a:off x="14821340" y="7964116"/>
            <a:ext cx="381001" cy="381001"/>
          </a:xfrm>
          <a:prstGeom prst="roundRect">
            <a:avLst>
              <a:gd name="adj" fmla="val 33813"/>
            </a:avLst>
          </a:prstGeom>
          <a:solidFill>
            <a:schemeClr val="accent5">
              <a:hueOff val="-152896"/>
              <a:lumOff val="12368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grpSp>
        <p:nvGrpSpPr>
          <p:cNvPr id="1663" name="Group"/>
          <p:cNvGrpSpPr/>
          <p:nvPr/>
        </p:nvGrpSpPr>
        <p:grpSpPr>
          <a:xfrm>
            <a:off x="14822337" y="7964116"/>
            <a:ext cx="381001" cy="381001"/>
            <a:chOff x="0" y="0"/>
            <a:chExt cx="381000" cy="381000"/>
          </a:xfrm>
        </p:grpSpPr>
        <p:sp>
          <p:nvSpPr>
            <p:cNvPr id="1661" name="Rectangle"/>
            <p:cNvSpPr/>
            <p:nvPr/>
          </p:nvSpPr>
          <p:spPr>
            <a:xfrm>
              <a:off x="8846" y="86768"/>
              <a:ext cx="354176" cy="217431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6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81000" cy="38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6" name="Group"/>
          <p:cNvGrpSpPr/>
          <p:nvPr/>
        </p:nvGrpSpPr>
        <p:grpSpPr>
          <a:xfrm>
            <a:off x="14822337" y="7964116"/>
            <a:ext cx="381001" cy="381001"/>
            <a:chOff x="0" y="0"/>
            <a:chExt cx="381000" cy="381000"/>
          </a:xfrm>
        </p:grpSpPr>
        <p:sp>
          <p:nvSpPr>
            <p:cNvPr id="1664" name="Rectangle"/>
            <p:cNvSpPr/>
            <p:nvPr/>
          </p:nvSpPr>
          <p:spPr>
            <a:xfrm>
              <a:off x="8846" y="86768"/>
              <a:ext cx="354176" cy="217431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66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81000" cy="38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9" name="Group"/>
          <p:cNvGrpSpPr/>
          <p:nvPr/>
        </p:nvGrpSpPr>
        <p:grpSpPr>
          <a:xfrm>
            <a:off x="14822337" y="7964116"/>
            <a:ext cx="381001" cy="381001"/>
            <a:chOff x="0" y="0"/>
            <a:chExt cx="381000" cy="381000"/>
          </a:xfrm>
        </p:grpSpPr>
        <p:sp>
          <p:nvSpPr>
            <p:cNvPr id="1667" name="Rectangle"/>
            <p:cNvSpPr/>
            <p:nvPr/>
          </p:nvSpPr>
          <p:spPr>
            <a:xfrm>
              <a:off x="8846" y="86768"/>
              <a:ext cx="354176" cy="217431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66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81000" cy="38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after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8587 0.081393" origin="layout" pathEditMode="relative">
                                      <p:cBhvr>
                                        <p:cTn id="30" dur="1000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8587 0.081393" origin="layout" pathEditMode="relative">
                                      <p:cBhvr>
                                        <p:cTn id="33" dur="100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8587 0.081393" origin="layout" pathEditMode="relative">
                                      <p:cBhvr>
                                        <p:cTn id="36" dur="1000" fill="hold"/>
                                        <p:tgtEl>
                                          <p:spTgt spid="1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9149 -0.078311" origin="layout" pathEditMode="relative">
                                      <p:cBhvr>
                                        <p:cTn id="39" dur="10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9149 -0.078311" origin="layout" pathEditMode="relative">
                                      <p:cBhvr>
                                        <p:cTn id="42" dur="10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9149 -0.078311" origin="layout" pathEditMode="relative">
                                      <p:cBhvr>
                                        <p:cTn id="45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8628 0.081393" origin="layout" pathEditMode="relative">
                                      <p:cBhvr>
                                        <p:cTn id="48" dur="10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9190 -0.078311" origin="layout" pathEditMode="relative">
                                      <p:cBhvr>
                                        <p:cTn id="51" dur="100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path" nodeType="click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8587 0.081393 L 0.285060 0.081393" origin="layout" pathEditMode="relative">
                                      <p:cBhvr>
                                        <p:cTn id="55" dur="1000" fill="hold"/>
                                        <p:tgtEl>
                                          <p:spTgt spid="1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8587 0.081393 L 0.284837 0.081393" origin="layout" pathEditMode="relative">
                                      <p:cBhvr>
                                        <p:cTn id="58" dur="1000" fill="hold"/>
                                        <p:tgtEl>
                                          <p:spTgt spid="1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8587 0.081393 L 0.284837 0.081393" origin="layout" pathEditMode="relative">
                                      <p:cBhvr>
                                        <p:cTn id="61" dur="1000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9149 -0.078311 L 0.285399 -0.078311" origin="layout" pathEditMode="relative">
                                      <p:cBhvr>
                                        <p:cTn id="64" dur="10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9149 -0.078311 L 0.285399 -0.078311" origin="layout" pathEditMode="relative">
                                      <p:cBhvr>
                                        <p:cTn id="67" dur="10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path" nodeType="with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9149 -0.078311 L 0.285399 -0.078311" origin="layout" pathEditMode="relative">
                                      <p:cBhvr>
                                        <p:cTn id="70" dur="1000" fill="hold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path" nodeType="withEffect" presetSubtype="0" presetID="-1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8628 0.081393 L 0.284878 0.081393" origin="layout" pathEditMode="relative">
                                      <p:cBhvr>
                                        <p:cTn id="73" dur="1000" fill="hold"/>
                                        <p:tgtEl>
                                          <p:spTgt spid="1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path" nodeType="with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9190 -0.078311 L 0.285440 -0.078311" origin="layout" pathEditMode="relative">
                                      <p:cBhvr>
                                        <p:cTn id="76" dur="1000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9" grpId="7"/>
      <p:bldP build="whole" bldLvl="1" animBg="1" rev="0" advAuto="0" spid="1663" grpId="3"/>
      <p:bldP build="whole" bldLvl="1" animBg="1" rev="0" advAuto="0" spid="1653" grpId="6"/>
      <p:bldP build="whole" bldLvl="1" animBg="1" rev="0" advAuto="0" spid="1650" grpId="8"/>
      <p:bldP build="whole" bldLvl="1" animBg="1" rev="0" advAuto="0" spid="1660" grpId="4"/>
      <p:bldP build="whole" bldLvl="1" animBg="1" rev="0" advAuto="0" spid="1669" grpId="1"/>
      <p:bldP build="whole" bldLvl="1" animBg="1" rev="0" advAuto="0" spid="1656" grpId="5"/>
      <p:bldP build="whole" bldLvl="1" animBg="1" rev="0" advAuto="0" spid="1666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2" name="Line"/>
          <p:cNvSpPr/>
          <p:nvPr/>
        </p:nvSpPr>
        <p:spPr>
          <a:xfrm flipV="1">
            <a:off x="4396548" y="6492233"/>
            <a:ext cx="1" cy="56473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1673" name="Connection Line"/>
          <p:cNvCxnSpPr>
            <a:stCxn id="1682" idx="0"/>
            <a:endCxn id="1680" idx="0"/>
          </p:cNvCxnSpPr>
          <p:nvPr/>
        </p:nvCxnSpPr>
        <p:spPr>
          <a:xfrm>
            <a:off x="10779309" y="6335977"/>
            <a:ext cx="3656516" cy="129540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674" name="Connection Line"/>
          <p:cNvCxnSpPr>
            <a:stCxn id="1679" idx="0"/>
            <a:endCxn id="1683" idx="0"/>
          </p:cNvCxnSpPr>
          <p:nvPr/>
        </p:nvCxnSpPr>
        <p:spPr>
          <a:xfrm>
            <a:off x="10779309" y="8895027"/>
            <a:ext cx="3656516" cy="129540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675" name="Connection Line"/>
          <p:cNvCxnSpPr>
            <a:stCxn id="1681" idx="0"/>
            <a:endCxn id="1683" idx="0"/>
          </p:cNvCxnSpPr>
          <p:nvPr/>
        </p:nvCxnSpPr>
        <p:spPr>
          <a:xfrm flipV="1">
            <a:off x="10779309" y="10190427"/>
            <a:ext cx="3656516" cy="129540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676" name="Connection Line"/>
          <p:cNvCxnSpPr>
            <a:stCxn id="1683" idx="0"/>
            <a:endCxn id="1684" idx="0"/>
          </p:cNvCxnSpPr>
          <p:nvPr/>
        </p:nvCxnSpPr>
        <p:spPr>
          <a:xfrm flipV="1">
            <a:off x="14435824" y="8895027"/>
            <a:ext cx="3697298" cy="129540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677" name="Connection Line"/>
          <p:cNvCxnSpPr>
            <a:stCxn id="1680" idx="0"/>
            <a:endCxn id="1684" idx="0"/>
          </p:cNvCxnSpPr>
          <p:nvPr/>
        </p:nvCxnSpPr>
        <p:spPr>
          <a:xfrm>
            <a:off x="14435824" y="7631377"/>
            <a:ext cx="3697298" cy="126365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678" name="Connection Line"/>
          <p:cNvCxnSpPr>
            <a:stCxn id="1684" idx="0"/>
            <a:endCxn id="1685" idx="0"/>
          </p:cNvCxnSpPr>
          <p:nvPr/>
        </p:nvCxnSpPr>
        <p:spPr>
          <a:xfrm>
            <a:off x="18133121" y="8895027"/>
            <a:ext cx="3645648" cy="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679" name="Task2"/>
          <p:cNvSpPr/>
          <p:nvPr/>
        </p:nvSpPr>
        <p:spPr>
          <a:xfrm>
            <a:off x="10144309" y="8260027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Task</a:t>
            </a:r>
            <a:r>
              <a:rPr baseline="-5999"/>
              <a:t>2</a:t>
            </a:r>
          </a:p>
        </p:txBody>
      </p:sp>
      <p:sp>
        <p:nvSpPr>
          <p:cNvPr id="1680" name="Task4"/>
          <p:cNvSpPr/>
          <p:nvPr/>
        </p:nvSpPr>
        <p:spPr>
          <a:xfrm>
            <a:off x="13800824" y="6996377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Task</a:t>
            </a:r>
            <a:r>
              <a:rPr baseline="-5999"/>
              <a:t>4</a:t>
            </a:r>
          </a:p>
        </p:txBody>
      </p:sp>
      <p:sp>
        <p:nvSpPr>
          <p:cNvPr id="1681" name="Task3"/>
          <p:cNvSpPr/>
          <p:nvPr/>
        </p:nvSpPr>
        <p:spPr>
          <a:xfrm>
            <a:off x="10144309" y="10850827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Task</a:t>
            </a:r>
            <a:r>
              <a:rPr baseline="-5999"/>
              <a:t>3</a:t>
            </a:r>
          </a:p>
        </p:txBody>
      </p:sp>
      <p:sp>
        <p:nvSpPr>
          <p:cNvPr id="1682" name="Task1"/>
          <p:cNvSpPr/>
          <p:nvPr/>
        </p:nvSpPr>
        <p:spPr>
          <a:xfrm>
            <a:off x="10144309" y="5700977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Task</a:t>
            </a:r>
            <a:r>
              <a:rPr baseline="-5999"/>
              <a:t>1</a:t>
            </a:r>
          </a:p>
        </p:txBody>
      </p:sp>
      <p:sp>
        <p:nvSpPr>
          <p:cNvPr id="1683" name="Task5"/>
          <p:cNvSpPr/>
          <p:nvPr/>
        </p:nvSpPr>
        <p:spPr>
          <a:xfrm>
            <a:off x="13800824" y="9555427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Task</a:t>
            </a:r>
            <a:r>
              <a:rPr baseline="-5999"/>
              <a:t>5</a:t>
            </a:r>
          </a:p>
        </p:txBody>
      </p:sp>
      <p:sp>
        <p:nvSpPr>
          <p:cNvPr id="1684" name="Task6"/>
          <p:cNvSpPr/>
          <p:nvPr/>
        </p:nvSpPr>
        <p:spPr>
          <a:xfrm>
            <a:off x="17498121" y="8260027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Task</a:t>
            </a:r>
            <a:r>
              <a:rPr baseline="-5999"/>
              <a:t>6</a:t>
            </a:r>
          </a:p>
        </p:txBody>
      </p:sp>
      <p:sp>
        <p:nvSpPr>
          <p:cNvPr id="1685" name="Sink1"/>
          <p:cNvSpPr/>
          <p:nvPr/>
        </p:nvSpPr>
        <p:spPr>
          <a:xfrm>
            <a:off x="21143768" y="8260027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Sink</a:t>
            </a:r>
            <a:r>
              <a:rPr baseline="-5999"/>
              <a:t>1</a:t>
            </a:r>
          </a:p>
        </p:txBody>
      </p:sp>
      <p:sp>
        <p:nvSpPr>
          <p:cNvPr id="1686" name="Line"/>
          <p:cNvSpPr/>
          <p:nvPr/>
        </p:nvSpPr>
        <p:spPr>
          <a:xfrm flipV="1">
            <a:off x="11414309" y="5650435"/>
            <a:ext cx="1" cy="648918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7" name="Epoch 1"/>
          <p:cNvSpPr txBox="1"/>
          <p:nvPr/>
        </p:nvSpPr>
        <p:spPr>
          <a:xfrm>
            <a:off x="10988446" y="12139619"/>
            <a:ext cx="851727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Epoch 1</a:t>
            </a:r>
          </a:p>
        </p:txBody>
      </p:sp>
      <p:sp>
        <p:nvSpPr>
          <p:cNvPr id="1688" name="Src2"/>
          <p:cNvSpPr/>
          <p:nvPr/>
        </p:nvSpPr>
        <p:spPr>
          <a:xfrm>
            <a:off x="3101148" y="8260027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Src</a:t>
            </a:r>
            <a:r>
              <a:rPr baseline="-5999"/>
              <a:t>2</a:t>
            </a:r>
          </a:p>
        </p:txBody>
      </p:sp>
      <p:sp>
        <p:nvSpPr>
          <p:cNvPr id="1689" name="Src3"/>
          <p:cNvSpPr/>
          <p:nvPr/>
        </p:nvSpPr>
        <p:spPr>
          <a:xfrm>
            <a:off x="3101148" y="10850827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Src</a:t>
            </a:r>
            <a:r>
              <a:rPr baseline="-5999"/>
              <a:t>3</a:t>
            </a:r>
          </a:p>
        </p:txBody>
      </p:sp>
      <p:sp>
        <p:nvSpPr>
          <p:cNvPr id="1690" name="Src1"/>
          <p:cNvSpPr/>
          <p:nvPr/>
        </p:nvSpPr>
        <p:spPr>
          <a:xfrm>
            <a:off x="3101148" y="5663134"/>
            <a:ext cx="1270001" cy="12700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Src</a:t>
            </a:r>
            <a:r>
              <a:rPr baseline="-5999"/>
              <a:t>1</a:t>
            </a:r>
          </a:p>
        </p:txBody>
      </p:sp>
      <p:cxnSp>
        <p:nvCxnSpPr>
          <p:cNvPr id="1691" name="Connection Line"/>
          <p:cNvCxnSpPr>
            <a:stCxn id="1681" idx="0"/>
            <a:endCxn id="1689" idx="0"/>
          </p:cNvCxnSpPr>
          <p:nvPr/>
        </p:nvCxnSpPr>
        <p:spPr>
          <a:xfrm flipH="1">
            <a:off x="3736148" y="11485827"/>
            <a:ext cx="7043162" cy="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692" name="Connection Line"/>
          <p:cNvCxnSpPr>
            <a:stCxn id="1679" idx="0"/>
            <a:endCxn id="1688" idx="0"/>
          </p:cNvCxnSpPr>
          <p:nvPr/>
        </p:nvCxnSpPr>
        <p:spPr>
          <a:xfrm flipH="1">
            <a:off x="3736148" y="8895027"/>
            <a:ext cx="7043162" cy="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693" name="Connection Line"/>
          <p:cNvCxnSpPr>
            <a:stCxn id="1682" idx="0"/>
            <a:endCxn id="1690" idx="0"/>
          </p:cNvCxnSpPr>
          <p:nvPr/>
        </p:nvCxnSpPr>
        <p:spPr>
          <a:xfrm flipH="1" flipV="1">
            <a:off x="3736148" y="6298134"/>
            <a:ext cx="7043162" cy="37844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</p:cxnSp>
      <p:grpSp>
        <p:nvGrpSpPr>
          <p:cNvPr id="1696" name="Group"/>
          <p:cNvGrpSpPr/>
          <p:nvPr/>
        </p:nvGrpSpPr>
        <p:grpSpPr>
          <a:xfrm>
            <a:off x="4218748" y="6111234"/>
            <a:ext cx="381001" cy="381001"/>
            <a:chOff x="0" y="0"/>
            <a:chExt cx="381000" cy="381000"/>
          </a:xfrm>
        </p:grpSpPr>
        <p:sp>
          <p:nvSpPr>
            <p:cNvPr id="1694" name="Rectangle"/>
            <p:cNvSpPr/>
            <p:nvPr/>
          </p:nvSpPr>
          <p:spPr>
            <a:xfrm>
              <a:off x="8846" y="86768"/>
              <a:ext cx="354176" cy="217431"/>
            </a:xfrm>
            <a:prstGeom prst="rect">
              <a:avLst/>
            </a:prstGeom>
            <a:solidFill>
              <a:schemeClr val="accent5">
                <a:hueOff val="-152896"/>
                <a:lumOff val="1236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69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81000" cy="38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1697" name="Connection Line"/>
          <p:cNvCxnSpPr>
            <a:stCxn id="1679" idx="0"/>
            <a:endCxn id="1680" idx="0"/>
          </p:cNvCxnSpPr>
          <p:nvPr/>
        </p:nvCxnSpPr>
        <p:spPr>
          <a:xfrm flipV="1">
            <a:off x="10779309" y="7631377"/>
            <a:ext cx="3656516" cy="1263651"/>
          </a:xfrm>
          <a:prstGeom prst="straightConnector1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698" name="M"/>
          <p:cNvSpPr/>
          <p:nvPr/>
        </p:nvSpPr>
        <p:spPr>
          <a:xfrm>
            <a:off x="4187497" y="8680515"/>
            <a:ext cx="381001" cy="381001"/>
          </a:xfrm>
          <a:prstGeom prst="roundRect">
            <a:avLst>
              <a:gd name="adj" fmla="val 33813"/>
            </a:avLst>
          </a:prstGeom>
          <a:solidFill>
            <a:schemeClr val="accent5">
              <a:hueOff val="-152896"/>
              <a:lumOff val="12368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699" name="M"/>
          <p:cNvSpPr/>
          <p:nvPr/>
        </p:nvSpPr>
        <p:spPr>
          <a:xfrm>
            <a:off x="4187497" y="11295327"/>
            <a:ext cx="381001" cy="381001"/>
          </a:xfrm>
          <a:prstGeom prst="roundRect">
            <a:avLst>
              <a:gd name="adj" fmla="val 33813"/>
            </a:avLst>
          </a:prstGeom>
          <a:solidFill>
            <a:schemeClr val="accent5">
              <a:hueOff val="-152896"/>
              <a:lumOff val="12368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700" name="M"/>
          <p:cNvSpPr/>
          <p:nvPr/>
        </p:nvSpPr>
        <p:spPr>
          <a:xfrm>
            <a:off x="4206048" y="6755334"/>
            <a:ext cx="381001" cy="381001"/>
          </a:xfrm>
          <a:prstGeom prst="roundRect">
            <a:avLst>
              <a:gd name="adj" fmla="val 33813"/>
            </a:avLst>
          </a:prstGeom>
          <a:solidFill>
            <a:schemeClr val="accent5">
              <a:hueOff val="-152896"/>
              <a:lumOff val="12368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12636 0.000926" origin="layout" pathEditMode="relative">
                                      <p:cBhvr>
                                        <p:cTn id="16" dur="10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12636 0.000926 L 0.264719 0.000926" origin="layout" pathEditMode="relative">
                                      <p:cBhvr>
                                        <p:cTn id="20" dur="10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64719 0.000926 L 0.410658 0.097037" origin="layout" pathEditMode="relative">
                                      <p:cBhvr>
                                        <p:cTn id="24" dur="10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410658 0.097037 L 0.462742 0.097037" origin="layout" pathEditMode="relative">
                                      <p:cBhvr>
                                        <p:cTn id="28" dur="100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4727 0.000744" origin="layout" pathEditMode="relative">
                                      <p:cBhvr>
                                        <p:cTn id="32" dur="100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4727 0.001852" origin="layout" pathEditMode="relative">
                                      <p:cBhvr>
                                        <p:cTn id="35" dur="1000" fill="hold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4727 0.000000" origin="layout" pathEditMode="relative">
                                      <p:cBhvr>
                                        <p:cTn id="38" dur="1000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click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22498 0.000000" origin="layout" pathEditMode="relative">
                                      <p:cBhvr>
                                        <p:cTn id="42" dur="10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xit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0" grpId="1"/>
      <p:bldP build="whole" bldLvl="1" animBg="1" rev="0" advAuto="0" spid="1698" grpId="13"/>
      <p:bldP build="whole" bldLvl="1" animBg="1" rev="0" advAuto="0" spid="1699" grpId="14"/>
      <p:bldP build="whole" bldLvl="1" animBg="1" rev="0" advAuto="0" spid="1699" grpId="3"/>
      <p:bldP build="whole" bldLvl="1" animBg="1" rev="0" advAuto="0" spid="1698" grpId="2"/>
      <p:bldP build="whole" bldLvl="1" animBg="1" rev="0" advAuto="0" spid="1700" grpId="1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Rollback Re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Rollback Recovery</a:t>
            </a:r>
          </a:p>
        </p:txBody>
      </p:sp>
      <p:sp>
        <p:nvSpPr>
          <p:cNvPr id="170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4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5" name="Line"/>
          <p:cNvSpPr/>
          <p:nvPr/>
        </p:nvSpPr>
        <p:spPr>
          <a:xfrm>
            <a:off x="11103595" y="9444746"/>
            <a:ext cx="2535312" cy="1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6" name="Line"/>
          <p:cNvSpPr/>
          <p:nvPr/>
        </p:nvSpPr>
        <p:spPr>
          <a:xfrm>
            <a:off x="10690825" y="9029663"/>
            <a:ext cx="1" cy="2535313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7" name="Line"/>
          <p:cNvSpPr/>
          <p:nvPr/>
        </p:nvSpPr>
        <p:spPr>
          <a:xfrm flipV="1">
            <a:off x="10468594" y="10068029"/>
            <a:ext cx="1" cy="2535312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8" name="Line"/>
          <p:cNvSpPr/>
          <p:nvPr/>
        </p:nvSpPr>
        <p:spPr>
          <a:xfrm flipH="1">
            <a:off x="11103595" y="13238340"/>
            <a:ext cx="2535312" cy="1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9" name="Line"/>
          <p:cNvSpPr/>
          <p:nvPr/>
        </p:nvSpPr>
        <p:spPr>
          <a:xfrm flipV="1">
            <a:off x="10907252" y="9870144"/>
            <a:ext cx="2929539" cy="292954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0" name="M"/>
          <p:cNvSpPr/>
          <p:nvPr/>
        </p:nvSpPr>
        <p:spPr>
          <a:xfrm>
            <a:off x="10998183" y="8955949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711" name="S1"/>
          <p:cNvSpPr txBox="1"/>
          <p:nvPr/>
        </p:nvSpPr>
        <p:spPr>
          <a:xfrm>
            <a:off x="10513786" y="9424283"/>
            <a:ext cx="5027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</a:t>
            </a:r>
            <a:r>
              <a:rPr baseline="-5999"/>
              <a:t>1</a:t>
            </a:r>
          </a:p>
        </p:txBody>
      </p:sp>
      <p:sp>
        <p:nvSpPr>
          <p:cNvPr id="1712" name="S2"/>
          <p:cNvSpPr txBox="1"/>
          <p:nvPr/>
        </p:nvSpPr>
        <p:spPr>
          <a:xfrm>
            <a:off x="10535907" y="8445040"/>
            <a:ext cx="5027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</a:t>
            </a:r>
            <a:r>
              <a:rPr baseline="-5999"/>
              <a:t>2</a:t>
            </a:r>
          </a:p>
        </p:txBody>
      </p:sp>
      <p:sp>
        <p:nvSpPr>
          <p:cNvPr id="1713" name="S3"/>
          <p:cNvSpPr txBox="1"/>
          <p:nvPr/>
        </p:nvSpPr>
        <p:spPr>
          <a:xfrm>
            <a:off x="10494657" y="12604735"/>
            <a:ext cx="5027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</a:t>
            </a:r>
            <a:r>
              <a:rPr baseline="-5999"/>
              <a:t>3</a:t>
            </a:r>
          </a:p>
        </p:txBody>
      </p:sp>
      <p:sp>
        <p:nvSpPr>
          <p:cNvPr id="1714" name="S4"/>
          <p:cNvSpPr txBox="1"/>
          <p:nvPr/>
        </p:nvSpPr>
        <p:spPr>
          <a:xfrm>
            <a:off x="10701222" y="11793217"/>
            <a:ext cx="50279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</a:t>
            </a:r>
            <a:r>
              <a:rPr baseline="-5999"/>
              <a:t>4</a:t>
            </a:r>
          </a:p>
        </p:txBody>
      </p:sp>
      <p:sp>
        <p:nvSpPr>
          <p:cNvPr id="1715" name="Line"/>
          <p:cNvSpPr/>
          <p:nvPr/>
        </p:nvSpPr>
        <p:spPr>
          <a:xfrm>
            <a:off x="11103595" y="9444747"/>
            <a:ext cx="2535313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6" name="Line"/>
          <p:cNvSpPr/>
          <p:nvPr/>
        </p:nvSpPr>
        <p:spPr>
          <a:xfrm>
            <a:off x="8706002" y="7584751"/>
            <a:ext cx="1356208" cy="1356208"/>
          </a:xfrm>
          <a:prstGeom prst="line">
            <a:avLst/>
          </a:prstGeom>
          <a:ln w="762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7" name="Line"/>
          <p:cNvSpPr/>
          <p:nvPr/>
        </p:nvSpPr>
        <p:spPr>
          <a:xfrm>
            <a:off x="10690825" y="9029663"/>
            <a:ext cx="1" cy="253531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8" name="Line"/>
          <p:cNvSpPr/>
          <p:nvPr/>
        </p:nvSpPr>
        <p:spPr>
          <a:xfrm flipV="1">
            <a:off x="10468595" y="10068029"/>
            <a:ext cx="1" cy="253531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9" name="Line"/>
          <p:cNvSpPr/>
          <p:nvPr/>
        </p:nvSpPr>
        <p:spPr>
          <a:xfrm flipH="1">
            <a:off x="11103595" y="13238340"/>
            <a:ext cx="2535313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0" name="Line"/>
          <p:cNvSpPr/>
          <p:nvPr/>
        </p:nvSpPr>
        <p:spPr>
          <a:xfrm flipV="1">
            <a:off x="10907252" y="9870144"/>
            <a:ext cx="2929540" cy="2929540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1" name="M"/>
          <p:cNvSpPr/>
          <p:nvPr/>
        </p:nvSpPr>
        <p:spPr>
          <a:xfrm>
            <a:off x="9503395" y="11955640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17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3308" y="11968340"/>
            <a:ext cx="6350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3395" y="11968340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4" name="M"/>
          <p:cNvSpPr/>
          <p:nvPr/>
        </p:nvSpPr>
        <p:spPr>
          <a:xfrm>
            <a:off x="10481294" y="7546270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17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03595" y="8657347"/>
            <a:ext cx="6350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98183" y="8892449"/>
            <a:ext cx="6350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7" name="M"/>
          <p:cNvSpPr/>
          <p:nvPr/>
        </p:nvSpPr>
        <p:spPr>
          <a:xfrm>
            <a:off x="11103595" y="8623458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728" name="M"/>
          <p:cNvSpPr/>
          <p:nvPr/>
        </p:nvSpPr>
        <p:spPr>
          <a:xfrm>
            <a:off x="11998665" y="11340541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729" name="M"/>
          <p:cNvSpPr/>
          <p:nvPr/>
        </p:nvSpPr>
        <p:spPr>
          <a:xfrm>
            <a:off x="11668465" y="7385315"/>
            <a:ext cx="635001" cy="635001"/>
          </a:xfrm>
          <a:prstGeom prst="roundRect">
            <a:avLst>
              <a:gd name="adj" fmla="val 20288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</a:t>
            </a:r>
          </a:p>
        </p:txBody>
      </p:sp>
      <p:grpSp>
        <p:nvGrpSpPr>
          <p:cNvPr id="1732" name="Group"/>
          <p:cNvGrpSpPr/>
          <p:nvPr/>
        </p:nvGrpSpPr>
        <p:grpSpPr>
          <a:xfrm>
            <a:off x="11103595" y="8657347"/>
            <a:ext cx="635001" cy="635001"/>
            <a:chOff x="0" y="0"/>
            <a:chExt cx="635000" cy="635000"/>
          </a:xfrm>
        </p:grpSpPr>
        <p:sp>
          <p:nvSpPr>
            <p:cNvPr id="1730" name="Rectangle"/>
            <p:cNvSpPr/>
            <p:nvPr/>
          </p:nvSpPr>
          <p:spPr>
            <a:xfrm>
              <a:off x="8846" y="115116"/>
              <a:ext cx="617308" cy="395921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73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50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3" name="Line"/>
          <p:cNvSpPr/>
          <p:nvPr/>
        </p:nvSpPr>
        <p:spPr>
          <a:xfrm>
            <a:off x="8706001" y="7584751"/>
            <a:ext cx="1356208" cy="1356208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98666" y="11340541"/>
            <a:ext cx="635001" cy="635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7" name="Group"/>
          <p:cNvGrpSpPr/>
          <p:nvPr/>
        </p:nvGrpSpPr>
        <p:grpSpPr>
          <a:xfrm>
            <a:off x="11667018" y="7398015"/>
            <a:ext cx="635001" cy="635001"/>
            <a:chOff x="0" y="0"/>
            <a:chExt cx="635000" cy="635000"/>
          </a:xfrm>
        </p:grpSpPr>
        <p:sp>
          <p:nvSpPr>
            <p:cNvPr id="1735" name="Rectangle"/>
            <p:cNvSpPr/>
            <p:nvPr/>
          </p:nvSpPr>
          <p:spPr>
            <a:xfrm>
              <a:off x="8846" y="115116"/>
              <a:ext cx="617308" cy="395921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73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50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40" name="Group"/>
          <p:cNvGrpSpPr/>
          <p:nvPr/>
        </p:nvGrpSpPr>
        <p:grpSpPr>
          <a:xfrm>
            <a:off x="11103595" y="8657347"/>
            <a:ext cx="635001" cy="635001"/>
            <a:chOff x="0" y="0"/>
            <a:chExt cx="635000" cy="635000"/>
          </a:xfrm>
        </p:grpSpPr>
        <p:sp>
          <p:nvSpPr>
            <p:cNvPr id="1738" name="Rectangle"/>
            <p:cNvSpPr/>
            <p:nvPr/>
          </p:nvSpPr>
          <p:spPr>
            <a:xfrm>
              <a:off x="8846" y="115116"/>
              <a:ext cx="617308" cy="395921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b="0" sz="36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173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50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1" name="Recording"/>
          <p:cNvSpPr txBox="1"/>
          <p:nvPr/>
        </p:nvSpPr>
        <p:spPr>
          <a:xfrm rot="16200000">
            <a:off x="9557370" y="11138235"/>
            <a:ext cx="1365251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Recording</a:t>
            </a:r>
          </a:p>
        </p:txBody>
      </p:sp>
      <p:sp>
        <p:nvSpPr>
          <p:cNvPr id="1742" name="Recording"/>
          <p:cNvSpPr txBox="1"/>
          <p:nvPr/>
        </p:nvSpPr>
        <p:spPr>
          <a:xfrm>
            <a:off x="10746054" y="10598610"/>
            <a:ext cx="1365251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Recording</a:t>
            </a:r>
          </a:p>
        </p:txBody>
      </p:sp>
      <p:sp>
        <p:nvSpPr>
          <p:cNvPr id="1743" name="Snapshot"/>
          <p:cNvSpPr/>
          <p:nvPr/>
        </p:nvSpPr>
        <p:spPr>
          <a:xfrm>
            <a:off x="20460515" y="1953670"/>
            <a:ext cx="3910786" cy="3242130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/>
          <a:lstStyle/>
          <a:p>
            <a:pPr>
              <a:defRPr sz="3200"/>
            </a:pPr>
            <a:r>
              <a:t>Snapshot</a:t>
            </a:r>
          </a:p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4" name="Finished!"/>
          <p:cNvSpPr txBox="1"/>
          <p:nvPr/>
        </p:nvSpPr>
        <p:spPr>
          <a:xfrm>
            <a:off x="21540561" y="5538699"/>
            <a:ext cx="175069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Finished!</a:t>
            </a:r>
          </a:p>
        </p:txBody>
      </p:sp>
      <p:sp>
        <p:nvSpPr>
          <p:cNvPr id="1745" name="On first marker…"/>
          <p:cNvSpPr txBox="1"/>
          <p:nvPr/>
        </p:nvSpPr>
        <p:spPr>
          <a:xfrm>
            <a:off x="13863732" y="2603321"/>
            <a:ext cx="7118080" cy="194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 u="sng"/>
            </a:pPr>
            <a:r>
              <a:t>On first marker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Capture</a:t>
            </a:r>
            <a:r>
              <a:t> internal state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Record</a:t>
            </a:r>
            <a:r>
              <a:t> other input channels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Forward</a:t>
            </a:r>
            <a:r>
              <a:t> marker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Finished</a:t>
            </a:r>
            <a:r>
              <a:t> if no more channels are being recorded</a:t>
            </a:r>
          </a:p>
        </p:txBody>
      </p:sp>
      <p:sp>
        <p:nvSpPr>
          <p:cNvPr id="1746" name="On secondary markers…"/>
          <p:cNvSpPr txBox="1"/>
          <p:nvPr/>
        </p:nvSpPr>
        <p:spPr>
          <a:xfrm>
            <a:off x="13863732" y="4543681"/>
            <a:ext cx="7118080" cy="120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 u="sng"/>
            </a:pPr>
            <a:r>
              <a:t>On secondary markers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Stop recording</a:t>
            </a:r>
            <a:r>
              <a:t> the receiving input channel</a:t>
            </a:r>
          </a:p>
          <a:p>
            <a:pPr marL="370416" indent="-370416" algn="l">
              <a:buSzPct val="100000"/>
              <a:buAutoNum type="arabicPeriod" startAt="1"/>
              <a:defRPr b="0" sz="2400"/>
            </a:pPr>
            <a:r>
              <a:rPr b="1"/>
              <a:t>Finished</a:t>
            </a:r>
            <a:r>
              <a:t> if no more channels are being recorded</a:t>
            </a:r>
          </a:p>
        </p:txBody>
      </p:sp>
      <p:sp>
        <p:nvSpPr>
          <p:cNvPr id="1747" name="Apache Flink - Assumptions…"/>
          <p:cNvSpPr txBox="1"/>
          <p:nvPr/>
        </p:nvSpPr>
        <p:spPr>
          <a:xfrm>
            <a:off x="1689100" y="3149600"/>
            <a:ext cx="105029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5900"/>
              </a:spcBef>
              <a:defRPr sz="4800"/>
            </a:pPr>
            <a:r>
              <a:t>Apache Flink - Assumptions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FIFO ordered channels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Weakly connected graph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Channels can be blocked/unblocked by tasks</a:t>
            </a:r>
          </a:p>
          <a:p>
            <a:pPr lvl="1" marL="1270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Sources are replayable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Connection Line"/>
          <p:cNvCxnSpPr>
            <a:stCxn id="266" idx="0"/>
            <a:endCxn id="278" idx="0"/>
          </p:cNvCxnSpPr>
          <p:nvPr/>
        </p:nvCxnSpPr>
        <p:spPr>
          <a:xfrm>
            <a:off x="4853278" y="6390341"/>
            <a:ext cx="5046999" cy="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61" name="Connection Line"/>
          <p:cNvCxnSpPr>
            <a:stCxn id="278" idx="0"/>
            <a:endCxn id="279" idx="0"/>
          </p:cNvCxnSpPr>
          <p:nvPr/>
        </p:nvCxnSpPr>
        <p:spPr>
          <a:xfrm>
            <a:off x="9900276" y="6390341"/>
            <a:ext cx="4729498" cy="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62" name="Connection Line"/>
          <p:cNvCxnSpPr>
            <a:stCxn id="267" idx="0"/>
            <a:endCxn id="279" idx="0"/>
          </p:cNvCxnSpPr>
          <p:nvPr/>
        </p:nvCxnSpPr>
        <p:spPr>
          <a:xfrm flipH="1">
            <a:off x="14629773" y="6390341"/>
            <a:ext cx="5046999" cy="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263" name="Introduction - Dataflow Grap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Introduction - Dataflow Graphs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5" name="Circle"/>
          <p:cNvSpPr/>
          <p:nvPr/>
        </p:nvSpPr>
        <p:spPr>
          <a:xfrm>
            <a:off x="16356347" y="6150867"/>
            <a:ext cx="508001" cy="508001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266" name="Input File"/>
          <p:cNvSpPr/>
          <p:nvPr/>
        </p:nvSpPr>
        <p:spPr>
          <a:xfrm>
            <a:off x="3583278" y="5437841"/>
            <a:ext cx="2540001" cy="1905001"/>
          </a:xfrm>
          <a:prstGeom prst="roundRect">
            <a:avLst>
              <a:gd name="adj" fmla="val 10000"/>
            </a:avLst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/>
            </a:lvl1pPr>
          </a:lstStyle>
          <a:p>
            <a:pPr/>
            <a:r>
              <a:t>Input File</a:t>
            </a:r>
          </a:p>
        </p:txBody>
      </p:sp>
      <p:sp>
        <p:nvSpPr>
          <p:cNvPr id="267" name="Output File"/>
          <p:cNvSpPr/>
          <p:nvPr/>
        </p:nvSpPr>
        <p:spPr>
          <a:xfrm>
            <a:off x="18406771" y="5437841"/>
            <a:ext cx="2540001" cy="1905001"/>
          </a:xfrm>
          <a:prstGeom prst="roundRect">
            <a:avLst>
              <a:gd name="adj" fmla="val 10000"/>
            </a:avLst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/>
            </a:lvl1pPr>
          </a:lstStyle>
          <a:p>
            <a:pPr/>
            <a:r>
              <a:t>Output File</a:t>
            </a:r>
          </a:p>
        </p:txBody>
      </p:sp>
      <p:sp>
        <p:nvSpPr>
          <p:cNvPr id="268" name="Circle"/>
          <p:cNvSpPr/>
          <p:nvPr/>
        </p:nvSpPr>
        <p:spPr>
          <a:xfrm>
            <a:off x="11446188" y="6136341"/>
            <a:ext cx="508001" cy="508001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269" name="Circle"/>
          <p:cNvSpPr/>
          <p:nvPr/>
        </p:nvSpPr>
        <p:spPr>
          <a:xfrm>
            <a:off x="12230100" y="6136341"/>
            <a:ext cx="508000" cy="508001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sp>
        <p:nvSpPr>
          <p:cNvPr id="270" name="Circle"/>
          <p:cNvSpPr/>
          <p:nvPr/>
        </p:nvSpPr>
        <p:spPr>
          <a:xfrm>
            <a:off x="6378992" y="6136341"/>
            <a:ext cx="508001" cy="508001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000"/>
            </a:pPr>
          </a:p>
        </p:txBody>
      </p:sp>
      <p:grpSp>
        <p:nvGrpSpPr>
          <p:cNvPr id="277" name="Group"/>
          <p:cNvGrpSpPr/>
          <p:nvPr/>
        </p:nvGrpSpPr>
        <p:grpSpPr>
          <a:xfrm>
            <a:off x="4867092" y="3476610"/>
            <a:ext cx="16060237" cy="1844091"/>
            <a:chOff x="699516" y="280224"/>
            <a:chExt cx="16060235" cy="1844089"/>
          </a:xfrm>
        </p:grpSpPr>
        <p:sp>
          <p:nvSpPr>
            <p:cNvPr id="271" name="Source"/>
            <p:cNvSpPr/>
            <p:nvPr/>
          </p:nvSpPr>
          <p:spPr>
            <a:xfrm>
              <a:off x="699516" y="2802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Source</a:t>
              </a:r>
            </a:p>
          </p:txBody>
        </p:sp>
        <p:sp>
          <p:nvSpPr>
            <p:cNvPr id="272" name="Operator"/>
            <p:cNvSpPr/>
            <p:nvPr/>
          </p:nvSpPr>
          <p:spPr>
            <a:xfrm>
              <a:off x="5721194" y="2802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Operator</a:t>
              </a:r>
            </a:p>
          </p:txBody>
        </p:sp>
        <p:sp>
          <p:nvSpPr>
            <p:cNvPr id="273" name="Sink"/>
            <p:cNvSpPr/>
            <p:nvPr/>
          </p:nvSpPr>
          <p:spPr>
            <a:xfrm>
              <a:off x="15489751" y="2802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Sink</a:t>
              </a:r>
            </a:p>
          </p:txBody>
        </p:sp>
        <p:sp>
          <p:nvSpPr>
            <p:cNvPr id="274" name="Line"/>
            <p:cNvSpPr/>
            <p:nvPr/>
          </p:nvSpPr>
          <p:spPr>
            <a:xfrm flipV="1">
              <a:off x="5733894" y="603708"/>
              <a:ext cx="1" cy="1520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5" name="Line"/>
            <p:cNvSpPr/>
            <p:nvPr/>
          </p:nvSpPr>
          <p:spPr>
            <a:xfrm flipV="1">
              <a:off x="712215" y="596847"/>
              <a:ext cx="1" cy="15274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6" name="Line"/>
            <p:cNvSpPr/>
            <p:nvPr/>
          </p:nvSpPr>
          <p:spPr>
            <a:xfrm flipV="1">
              <a:off x="15502451" y="606491"/>
              <a:ext cx="1" cy="15178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78" name="Filter"/>
          <p:cNvSpPr/>
          <p:nvPr/>
        </p:nvSpPr>
        <p:spPr>
          <a:xfrm>
            <a:off x="8947776" y="5437841"/>
            <a:ext cx="1905001" cy="1905001"/>
          </a:xfrm>
          <a:prstGeom prst="ellipse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/>
            </a:lvl1pPr>
          </a:lstStyle>
          <a:p>
            <a:pPr/>
            <a:r>
              <a:t>Filter</a:t>
            </a:r>
          </a:p>
        </p:txBody>
      </p:sp>
      <p:sp>
        <p:nvSpPr>
          <p:cNvPr id="279" name="Stateful Map"/>
          <p:cNvSpPr/>
          <p:nvPr/>
        </p:nvSpPr>
        <p:spPr>
          <a:xfrm>
            <a:off x="13677273" y="5437841"/>
            <a:ext cx="1905001" cy="1905001"/>
          </a:xfrm>
          <a:prstGeom prst="ellipse">
            <a:avLst/>
          </a:prstGeom>
          <a:solidFill>
            <a:schemeClr val="accent2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Stateful</a:t>
            </a:r>
            <a:br/>
            <a:r>
              <a:t>Map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6716940" y="11282083"/>
            <a:ext cx="2032305" cy="2066909"/>
            <a:chOff x="0" y="0"/>
            <a:chExt cx="2032304" cy="2066908"/>
          </a:xfrm>
        </p:grpSpPr>
        <p:sp>
          <p:nvSpPr>
            <p:cNvPr id="280" name="Line"/>
            <p:cNvSpPr/>
            <p:nvPr/>
          </p:nvSpPr>
          <p:spPr>
            <a:xfrm rot="16200000">
              <a:off x="-516685" y="516684"/>
              <a:ext cx="1593836" cy="560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97"/>
                  </a:moveTo>
                  <a:cubicBezTo>
                    <a:pt x="33" y="4533"/>
                    <a:pt x="768" y="8041"/>
                    <a:pt x="1939" y="9950"/>
                  </a:cubicBezTo>
                  <a:cubicBezTo>
                    <a:pt x="3320" y="12203"/>
                    <a:pt x="4981" y="11754"/>
                    <a:pt x="6572" y="11768"/>
                  </a:cubicBezTo>
                  <a:cubicBezTo>
                    <a:pt x="8237" y="11783"/>
                    <a:pt x="10214" y="16898"/>
                    <a:pt x="11153" y="21600"/>
                  </a:cubicBezTo>
                  <a:cubicBezTo>
                    <a:pt x="12280" y="16586"/>
                    <a:pt x="13457" y="11806"/>
                    <a:pt x="15549" y="11640"/>
                  </a:cubicBezTo>
                  <a:cubicBezTo>
                    <a:pt x="16847" y="11538"/>
                    <a:pt x="18183" y="11725"/>
                    <a:pt x="19350" y="10125"/>
                  </a:cubicBezTo>
                  <a:cubicBezTo>
                    <a:pt x="20719" y="8249"/>
                    <a:pt x="21592" y="4320"/>
                    <a:pt x="21600" y="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" name="Reconfiguration…"/>
            <p:cNvSpPr/>
            <p:nvPr/>
          </p:nvSpPr>
          <p:spPr>
            <a:xfrm>
              <a:off x="762304" y="7969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08000" indent="-508000" algn="l">
                <a:buSzPct val="125000"/>
                <a:buChar char="➡"/>
              </a:pPr>
              <a:r>
                <a:t>Reconfiguration</a:t>
              </a:r>
            </a:p>
            <a:p>
              <a:pPr marL="508000" indent="-508000" algn="l">
                <a:buSzPct val="125000"/>
                <a:buChar char="➡"/>
              </a:pPr>
              <a:r>
                <a:t>Interactive queries</a:t>
              </a:r>
            </a:p>
          </p:txBody>
        </p:sp>
      </p:grpSp>
      <p:grpSp>
        <p:nvGrpSpPr>
          <p:cNvPr id="287" name="Group"/>
          <p:cNvGrpSpPr/>
          <p:nvPr/>
        </p:nvGrpSpPr>
        <p:grpSpPr>
          <a:xfrm>
            <a:off x="1811673" y="2785058"/>
            <a:ext cx="19992101" cy="10576374"/>
            <a:chOff x="0" y="0"/>
            <a:chExt cx="19992100" cy="10576372"/>
          </a:xfrm>
        </p:grpSpPr>
        <p:sp>
          <p:nvSpPr>
            <p:cNvPr id="283" name="Global state =…"/>
            <p:cNvSpPr/>
            <p:nvPr/>
          </p:nvSpPr>
          <p:spPr>
            <a:xfrm>
              <a:off x="0" y="9306372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/>
              <a:r>
                <a:t>Global state </a:t>
              </a:r>
              <a:r>
                <a:rPr b="0"/>
                <a:t>=</a:t>
              </a:r>
              <a:endParaRPr b="0"/>
            </a:p>
            <a:p>
              <a:pPr algn="l"/>
              <a:r>
                <a:rPr b="0"/>
                <a:t>     </a:t>
              </a:r>
              <a:r>
                <a:t>in-transit elements</a:t>
              </a:r>
            </a:p>
            <a:p>
              <a:pPr algn="l"/>
              <a:r>
                <a:t>  </a:t>
              </a:r>
              <a:r>
                <a:rPr b="0"/>
                <a:t>+</a:t>
              </a:r>
              <a:r>
                <a:t> local state of operators</a:t>
              </a:r>
            </a:p>
          </p:txBody>
        </p:sp>
        <p:sp>
          <p:nvSpPr>
            <p:cNvPr id="284" name="Rounded Rectangle"/>
            <p:cNvSpPr/>
            <p:nvPr/>
          </p:nvSpPr>
          <p:spPr>
            <a:xfrm>
              <a:off x="1103122" y="0"/>
              <a:ext cx="18888979" cy="7363824"/>
            </a:xfrm>
            <a:prstGeom prst="roundRect">
              <a:avLst>
                <a:gd name="adj" fmla="val 16759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5" name="Coins"/>
            <p:cNvSpPr/>
            <p:nvPr/>
          </p:nvSpPr>
          <p:spPr>
            <a:xfrm>
              <a:off x="1045972" y="6026147"/>
              <a:ext cx="1390650" cy="1394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1752555" y="7632879"/>
              <a:ext cx="1" cy="71781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7279994" y="6595792"/>
            <a:ext cx="8013040" cy="3878625"/>
            <a:chOff x="805052" y="0"/>
            <a:chExt cx="8013039" cy="3878623"/>
          </a:xfrm>
        </p:grpSpPr>
        <p:sp>
          <p:nvSpPr>
            <p:cNvPr id="288" name="Channel"/>
            <p:cNvSpPr/>
            <p:nvPr/>
          </p:nvSpPr>
          <p:spPr>
            <a:xfrm>
              <a:off x="805052" y="180057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Channel</a:t>
              </a:r>
            </a:p>
          </p:txBody>
        </p:sp>
        <p:sp>
          <p:nvSpPr>
            <p:cNvPr id="289" name="Line"/>
            <p:cNvSpPr/>
            <p:nvPr/>
          </p:nvSpPr>
          <p:spPr>
            <a:xfrm flipV="1">
              <a:off x="817752" y="0"/>
              <a:ext cx="1" cy="1520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0" name="Line"/>
            <p:cNvSpPr/>
            <p:nvPr/>
          </p:nvSpPr>
          <p:spPr>
            <a:xfrm flipV="1">
              <a:off x="5222353" y="174426"/>
              <a:ext cx="1" cy="15292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1" name="Element"/>
            <p:cNvSpPr/>
            <p:nvPr/>
          </p:nvSpPr>
          <p:spPr>
            <a:xfrm>
              <a:off x="5209652" y="198390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Element</a:t>
              </a:r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7548093" y="984877"/>
              <a:ext cx="1" cy="12792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93" name="Local state"/>
            <p:cNvSpPr/>
            <p:nvPr/>
          </p:nvSpPr>
          <p:spPr>
            <a:xfrm>
              <a:off x="7548092" y="26086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Local state</a:t>
              </a:r>
            </a:p>
          </p:txBody>
        </p:sp>
      </p:grpSp>
      <p:grpSp>
        <p:nvGrpSpPr>
          <p:cNvPr id="299" name="Group"/>
          <p:cNvGrpSpPr/>
          <p:nvPr/>
        </p:nvGrpSpPr>
        <p:grpSpPr>
          <a:xfrm>
            <a:off x="14521256" y="11207017"/>
            <a:ext cx="6126660" cy="2657158"/>
            <a:chOff x="1179004" y="233439"/>
            <a:chExt cx="6126658" cy="2657157"/>
          </a:xfrm>
        </p:grpSpPr>
        <p:sp>
          <p:nvSpPr>
            <p:cNvPr id="295" name="Exactly-once / At-least-once…"/>
            <p:cNvSpPr/>
            <p:nvPr/>
          </p:nvSpPr>
          <p:spPr>
            <a:xfrm>
              <a:off x="6035662" y="51517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Exactly-once / At-least-once</a:t>
              </a:r>
            </a:p>
            <a:p>
              <a:pPr/>
              <a:r>
                <a:t>Processing</a:t>
              </a:r>
            </a:p>
          </p:txBody>
        </p:sp>
        <p:sp>
          <p:nvSpPr>
            <p:cNvPr id="296" name="Exactly-once / At-least-once…"/>
            <p:cNvSpPr/>
            <p:nvPr/>
          </p:nvSpPr>
          <p:spPr>
            <a:xfrm>
              <a:off x="5988690" y="162059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Exactly-once / At-least-once</a:t>
              </a:r>
            </a:p>
            <a:p>
              <a:pPr/>
              <a:r>
                <a:t>Delivery</a:t>
              </a:r>
            </a:p>
          </p:txBody>
        </p:sp>
        <p:sp>
          <p:nvSpPr>
            <p:cNvPr id="297" name="Consistency…"/>
            <p:cNvSpPr/>
            <p:nvPr/>
          </p:nvSpPr>
          <p:spPr>
            <a:xfrm>
              <a:off x="1179004" y="10678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Consistency</a:t>
              </a:r>
            </a:p>
            <a:p>
              <a:pPr/>
              <a:r>
                <a:t>Guarantees</a:t>
              </a:r>
            </a:p>
          </p:txBody>
        </p:sp>
        <p:sp>
          <p:nvSpPr>
            <p:cNvPr id="298" name="Line"/>
            <p:cNvSpPr/>
            <p:nvPr/>
          </p:nvSpPr>
          <p:spPr>
            <a:xfrm flipH="1" rot="5400000">
              <a:off x="2169331" y="750124"/>
              <a:ext cx="1593837" cy="560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97"/>
                  </a:moveTo>
                  <a:cubicBezTo>
                    <a:pt x="33" y="4533"/>
                    <a:pt x="768" y="8041"/>
                    <a:pt x="1939" y="9950"/>
                  </a:cubicBezTo>
                  <a:cubicBezTo>
                    <a:pt x="3320" y="12203"/>
                    <a:pt x="4981" y="11754"/>
                    <a:pt x="6572" y="11768"/>
                  </a:cubicBezTo>
                  <a:cubicBezTo>
                    <a:pt x="8237" y="11783"/>
                    <a:pt x="10214" y="16898"/>
                    <a:pt x="11153" y="21600"/>
                  </a:cubicBezTo>
                  <a:cubicBezTo>
                    <a:pt x="12280" y="16586"/>
                    <a:pt x="13457" y="11806"/>
                    <a:pt x="15549" y="11640"/>
                  </a:cubicBezTo>
                  <a:cubicBezTo>
                    <a:pt x="16847" y="11538"/>
                    <a:pt x="18183" y="11725"/>
                    <a:pt x="19350" y="10125"/>
                  </a:cubicBezTo>
                  <a:cubicBezTo>
                    <a:pt x="20719" y="8249"/>
                    <a:pt x="21592" y="4320"/>
                    <a:pt x="21600" y="0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11508384" y="10245749"/>
            <a:ext cx="1638301" cy="3065781"/>
            <a:chOff x="0" y="0"/>
            <a:chExt cx="1638300" cy="3065780"/>
          </a:xfrm>
        </p:grpSpPr>
        <p:sp>
          <p:nvSpPr>
            <p:cNvPr id="300" name="+"/>
            <p:cNvSpPr txBox="1"/>
            <p:nvPr/>
          </p:nvSpPr>
          <p:spPr>
            <a:xfrm>
              <a:off x="0" y="-1"/>
              <a:ext cx="1638301" cy="3065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20000"/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301" name="?"/>
            <p:cNvSpPr txBox="1"/>
            <p:nvPr/>
          </p:nvSpPr>
          <p:spPr>
            <a:xfrm>
              <a:off x="589000" y="385899"/>
              <a:ext cx="460300" cy="845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900"/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303" name="Coins"/>
          <p:cNvSpPr/>
          <p:nvPr/>
        </p:nvSpPr>
        <p:spPr>
          <a:xfrm>
            <a:off x="3559319" y="6671567"/>
            <a:ext cx="683748" cy="68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4" name="Coins"/>
          <p:cNvSpPr/>
          <p:nvPr/>
        </p:nvSpPr>
        <p:spPr>
          <a:xfrm>
            <a:off x="13666034" y="6671567"/>
            <a:ext cx="683747" cy="68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5" name="Coins"/>
          <p:cNvSpPr/>
          <p:nvPr/>
        </p:nvSpPr>
        <p:spPr>
          <a:xfrm>
            <a:off x="18306401" y="6671567"/>
            <a:ext cx="683748" cy="68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6"/>
      <p:bldP build="whole" bldLvl="1" animBg="1" rev="0" advAuto="0" spid="287" grpId="3"/>
      <p:bldP build="whole" bldLvl="1" animBg="1" rev="0" advAuto="0" spid="277" grpId="1"/>
      <p:bldP build="whole" bldLvl="1" animBg="1" rev="0" advAuto="0" spid="294" grpId="2"/>
      <p:bldP build="whole" bldLvl="1" animBg="1" rev="0" advAuto="0" spid="282" grpId="4"/>
      <p:bldP build="whole" bldLvl="1" animBg="1" rev="0" advAuto="0" spid="299" grpId="5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0" name="Kafka…"/>
          <p:cNvSpPr/>
          <p:nvPr/>
        </p:nvSpPr>
        <p:spPr>
          <a:xfrm>
            <a:off x="5140120" y="343472"/>
            <a:ext cx="2190884" cy="2190884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Kafka</a:t>
            </a:r>
          </a:p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Consumer</a:t>
            </a:r>
          </a:p>
        </p:txBody>
      </p:sp>
      <p:sp>
        <p:nvSpPr>
          <p:cNvPr id="1751" name="filter"/>
          <p:cNvSpPr/>
          <p:nvPr/>
        </p:nvSpPr>
        <p:spPr>
          <a:xfrm>
            <a:off x="7959906" y="343472"/>
            <a:ext cx="2190884" cy="2190884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filter</a:t>
            </a:r>
          </a:p>
        </p:txBody>
      </p:sp>
      <p:sp>
        <p:nvSpPr>
          <p:cNvPr id="1752" name="window"/>
          <p:cNvSpPr/>
          <p:nvPr/>
        </p:nvSpPr>
        <p:spPr>
          <a:xfrm>
            <a:off x="10779693" y="343472"/>
            <a:ext cx="2190884" cy="2190884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window</a:t>
            </a:r>
          </a:p>
        </p:txBody>
      </p:sp>
      <p:sp>
        <p:nvSpPr>
          <p:cNvPr id="1753" name="aggregate"/>
          <p:cNvSpPr/>
          <p:nvPr/>
        </p:nvSpPr>
        <p:spPr>
          <a:xfrm>
            <a:off x="13599479" y="343472"/>
            <a:ext cx="2190885" cy="2190884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aggregate</a:t>
            </a:r>
          </a:p>
        </p:txBody>
      </p:sp>
      <p:sp>
        <p:nvSpPr>
          <p:cNvPr id="1754" name="flatMap"/>
          <p:cNvSpPr/>
          <p:nvPr/>
        </p:nvSpPr>
        <p:spPr>
          <a:xfrm>
            <a:off x="16419266" y="343472"/>
            <a:ext cx="2190884" cy="2190884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flatMap</a:t>
            </a:r>
          </a:p>
        </p:txBody>
      </p:sp>
      <p:sp>
        <p:nvSpPr>
          <p:cNvPr id="1755" name="Kafka…"/>
          <p:cNvSpPr/>
          <p:nvPr/>
        </p:nvSpPr>
        <p:spPr>
          <a:xfrm>
            <a:off x="19239052" y="343472"/>
            <a:ext cx="2190884" cy="2190884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Kafka</a:t>
            </a:r>
          </a:p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Producer</a:t>
            </a:r>
          </a:p>
        </p:txBody>
      </p:sp>
      <p:sp>
        <p:nvSpPr>
          <p:cNvPr id="1756" name="Line"/>
          <p:cNvSpPr/>
          <p:nvPr/>
        </p:nvSpPr>
        <p:spPr>
          <a:xfrm>
            <a:off x="7321226" y="1438913"/>
            <a:ext cx="68393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7" name="Line"/>
          <p:cNvSpPr/>
          <p:nvPr/>
        </p:nvSpPr>
        <p:spPr>
          <a:xfrm>
            <a:off x="10127926" y="1426213"/>
            <a:ext cx="68393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8" name="Line"/>
          <p:cNvSpPr/>
          <p:nvPr/>
        </p:nvSpPr>
        <p:spPr>
          <a:xfrm>
            <a:off x="12934626" y="1426213"/>
            <a:ext cx="68393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9" name="Line"/>
          <p:cNvSpPr/>
          <p:nvPr/>
        </p:nvSpPr>
        <p:spPr>
          <a:xfrm>
            <a:off x="15741325" y="1426213"/>
            <a:ext cx="68393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0" name="Line"/>
          <p:cNvSpPr/>
          <p:nvPr/>
        </p:nvSpPr>
        <p:spPr>
          <a:xfrm>
            <a:off x="18586125" y="1426213"/>
            <a:ext cx="683934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1" name="keyBy"/>
          <p:cNvSpPr txBox="1"/>
          <p:nvPr/>
        </p:nvSpPr>
        <p:spPr>
          <a:xfrm>
            <a:off x="7055497" y="128025"/>
            <a:ext cx="121539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keyBy</a:t>
            </a:r>
          </a:p>
        </p:txBody>
      </p:sp>
      <p:sp>
        <p:nvSpPr>
          <p:cNvPr id="1762" name="a) Logical"/>
          <p:cNvSpPr txBox="1"/>
          <p:nvPr/>
        </p:nvSpPr>
        <p:spPr>
          <a:xfrm>
            <a:off x="2718523" y="1234651"/>
            <a:ext cx="2288528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a) Logical</a:t>
            </a:r>
          </a:p>
        </p:txBody>
      </p:sp>
      <p:grpSp>
        <p:nvGrpSpPr>
          <p:cNvPr id="1774" name="Group"/>
          <p:cNvGrpSpPr/>
          <p:nvPr/>
        </p:nvGrpSpPr>
        <p:grpSpPr>
          <a:xfrm>
            <a:off x="2615978" y="2218760"/>
            <a:ext cx="20408411" cy="3551688"/>
            <a:chOff x="0" y="0"/>
            <a:chExt cx="20408409" cy="3551687"/>
          </a:xfrm>
        </p:grpSpPr>
        <p:sp>
          <p:nvSpPr>
            <p:cNvPr id="1763" name="Line"/>
            <p:cNvSpPr/>
            <p:nvPr/>
          </p:nvSpPr>
          <p:spPr>
            <a:xfrm>
              <a:off x="1141419" y="761648"/>
              <a:ext cx="1926699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4" name="Arrow"/>
            <p:cNvSpPr/>
            <p:nvPr/>
          </p:nvSpPr>
          <p:spPr>
            <a:xfrm rot="5400000">
              <a:off x="10139914" y="0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5" name="Kafka…"/>
            <p:cNvSpPr/>
            <p:nvPr/>
          </p:nvSpPr>
          <p:spPr>
            <a:xfrm>
              <a:off x="5445142" y="1360804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Kafka</a:t>
              </a:r>
            </a:p>
            <a:p>
              <a: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Consumer</a:t>
              </a:r>
            </a:p>
          </p:txBody>
        </p:sp>
        <p:sp>
          <p:nvSpPr>
            <p:cNvPr id="1766" name="filter"/>
            <p:cNvSpPr/>
            <p:nvPr/>
          </p:nvSpPr>
          <p:spPr>
            <a:xfrm>
              <a:off x="8264928" y="1360804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filter</a:t>
              </a:r>
            </a:p>
          </p:txBody>
        </p:sp>
        <p:sp>
          <p:nvSpPr>
            <p:cNvPr id="1767" name="window…"/>
            <p:cNvSpPr/>
            <p:nvPr/>
          </p:nvSpPr>
          <p:spPr>
            <a:xfrm>
              <a:off x="11084715" y="1360804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2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window</a:t>
              </a:r>
            </a:p>
            <a:p>
              <a:pPr>
                <a:defRPr b="0" sz="2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aggregate</a:t>
              </a:r>
            </a:p>
            <a:p>
              <a:pPr>
                <a:defRPr b="0" sz="2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flatmap</a:t>
              </a:r>
            </a:p>
          </p:txBody>
        </p:sp>
        <p:sp>
          <p:nvSpPr>
            <p:cNvPr id="1768" name="Kafka…"/>
            <p:cNvSpPr/>
            <p:nvPr/>
          </p:nvSpPr>
          <p:spPr>
            <a:xfrm>
              <a:off x="13904501" y="1360804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Kafka</a:t>
              </a:r>
            </a:p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Producer</a:t>
              </a:r>
            </a:p>
          </p:txBody>
        </p:sp>
        <p:sp>
          <p:nvSpPr>
            <p:cNvPr id="1769" name="Line"/>
            <p:cNvSpPr/>
            <p:nvPr/>
          </p:nvSpPr>
          <p:spPr>
            <a:xfrm>
              <a:off x="7626248" y="2456246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0" name="Line"/>
            <p:cNvSpPr/>
            <p:nvPr/>
          </p:nvSpPr>
          <p:spPr>
            <a:xfrm>
              <a:off x="10432949" y="2443546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1" name="Line"/>
            <p:cNvSpPr/>
            <p:nvPr/>
          </p:nvSpPr>
          <p:spPr>
            <a:xfrm>
              <a:off x="13239649" y="2443546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2" name="keyBy"/>
            <p:cNvSpPr txBox="1"/>
            <p:nvPr/>
          </p:nvSpPr>
          <p:spPr>
            <a:xfrm>
              <a:off x="7360519" y="1145358"/>
              <a:ext cx="121539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keyBy</a:t>
              </a:r>
            </a:p>
          </p:txBody>
        </p:sp>
        <p:sp>
          <p:nvSpPr>
            <p:cNvPr id="1773" name="b) Optimised"/>
            <p:cNvSpPr txBox="1"/>
            <p:nvPr/>
          </p:nvSpPr>
          <p:spPr>
            <a:xfrm>
              <a:off x="0" y="2113811"/>
              <a:ext cx="2966594" cy="659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700"/>
              </a:lvl1pPr>
            </a:lstStyle>
            <a:p>
              <a:pPr/>
              <a:r>
                <a:t>b) Optimised</a:t>
              </a:r>
            </a:p>
          </p:txBody>
        </p:sp>
      </p:grpSp>
      <p:grpSp>
        <p:nvGrpSpPr>
          <p:cNvPr id="1850" name="Group"/>
          <p:cNvGrpSpPr/>
          <p:nvPr/>
        </p:nvGrpSpPr>
        <p:grpSpPr>
          <a:xfrm>
            <a:off x="3757398" y="5308382"/>
            <a:ext cx="19266990" cy="8025592"/>
            <a:chOff x="1156584" y="0"/>
            <a:chExt cx="19266989" cy="8025591"/>
          </a:xfrm>
        </p:grpSpPr>
        <p:sp>
          <p:nvSpPr>
            <p:cNvPr id="1775" name="Line"/>
            <p:cNvSpPr/>
            <p:nvPr/>
          </p:nvSpPr>
          <p:spPr>
            <a:xfrm>
              <a:off x="1156584" y="859725"/>
              <a:ext cx="192669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6" name="Arrow"/>
            <p:cNvSpPr/>
            <p:nvPr/>
          </p:nvSpPr>
          <p:spPr>
            <a:xfrm rot="5400000">
              <a:off x="10155079" y="0"/>
              <a:ext cx="1270001" cy="1270000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77" name="Kafka…"/>
            <p:cNvSpPr/>
            <p:nvPr/>
          </p:nvSpPr>
          <p:spPr>
            <a:xfrm>
              <a:off x="5427438" y="1388992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Kafka</a:t>
              </a:r>
            </a:p>
            <a:p>
              <a: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Consumer</a:t>
              </a:r>
            </a:p>
          </p:txBody>
        </p:sp>
        <p:sp>
          <p:nvSpPr>
            <p:cNvPr id="1778" name="Kafka…"/>
            <p:cNvSpPr/>
            <p:nvPr/>
          </p:nvSpPr>
          <p:spPr>
            <a:xfrm>
              <a:off x="5359093" y="5705487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Kafka</a:t>
              </a:r>
            </a:p>
            <a:p>
              <a:pPr>
                <a:defRPr b="0" sz="31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Consumer</a:t>
              </a:r>
            </a:p>
          </p:txBody>
        </p:sp>
        <p:sp>
          <p:nvSpPr>
            <p:cNvPr id="1779" name="filter"/>
            <p:cNvSpPr/>
            <p:nvPr/>
          </p:nvSpPr>
          <p:spPr>
            <a:xfrm>
              <a:off x="8348437" y="1380225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filter</a:t>
              </a:r>
            </a:p>
          </p:txBody>
        </p:sp>
        <p:sp>
          <p:nvSpPr>
            <p:cNvPr id="1780" name="filter"/>
            <p:cNvSpPr/>
            <p:nvPr/>
          </p:nvSpPr>
          <p:spPr>
            <a:xfrm>
              <a:off x="8348437" y="5678333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filter</a:t>
              </a:r>
            </a:p>
          </p:txBody>
        </p:sp>
        <p:sp>
          <p:nvSpPr>
            <p:cNvPr id="1781" name="window…"/>
            <p:cNvSpPr/>
            <p:nvPr/>
          </p:nvSpPr>
          <p:spPr>
            <a:xfrm>
              <a:off x="11099880" y="1369705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2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window</a:t>
              </a:r>
            </a:p>
            <a:p>
              <a:pPr>
                <a:defRPr b="0" sz="2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aggregate</a:t>
              </a:r>
            </a:p>
            <a:p>
              <a:pPr>
                <a:defRPr b="0" sz="2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flatmap</a:t>
              </a:r>
            </a:p>
          </p:txBody>
        </p:sp>
        <p:sp>
          <p:nvSpPr>
            <p:cNvPr id="1782" name="window…"/>
            <p:cNvSpPr/>
            <p:nvPr/>
          </p:nvSpPr>
          <p:spPr>
            <a:xfrm>
              <a:off x="11099880" y="5670467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2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window</a:t>
              </a:r>
            </a:p>
            <a:p>
              <a:pPr>
                <a:defRPr b="0" sz="2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aggregate</a:t>
              </a:r>
            </a:p>
            <a:p>
              <a:pPr>
                <a:defRPr b="0" sz="28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flatmap</a:t>
              </a:r>
            </a:p>
          </p:txBody>
        </p:sp>
        <p:sp>
          <p:nvSpPr>
            <p:cNvPr id="1783" name="Kafka…"/>
            <p:cNvSpPr/>
            <p:nvPr/>
          </p:nvSpPr>
          <p:spPr>
            <a:xfrm>
              <a:off x="13961837" y="1396858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Kafka</a:t>
              </a:r>
            </a:p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Producer</a:t>
              </a:r>
            </a:p>
          </p:txBody>
        </p:sp>
        <p:sp>
          <p:nvSpPr>
            <p:cNvPr id="1784" name="Kafka…"/>
            <p:cNvSpPr/>
            <p:nvPr/>
          </p:nvSpPr>
          <p:spPr>
            <a:xfrm>
              <a:off x="13961837" y="5705487"/>
              <a:ext cx="2190884" cy="2190884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Kafka</a:t>
              </a:r>
            </a:p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Producer</a:t>
              </a:r>
            </a:p>
          </p:txBody>
        </p:sp>
        <p:sp>
          <p:nvSpPr>
            <p:cNvPr id="1785" name="… …"/>
            <p:cNvSpPr/>
            <p:nvPr/>
          </p:nvSpPr>
          <p:spPr>
            <a:xfrm flipV="1">
              <a:off x="6302134" y="33246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… …</a:t>
              </a:r>
            </a:p>
          </p:txBody>
        </p:sp>
        <p:sp>
          <p:nvSpPr>
            <p:cNvPr id="1786" name="Line"/>
            <p:cNvSpPr/>
            <p:nvPr/>
          </p:nvSpPr>
          <p:spPr>
            <a:xfrm>
              <a:off x="7641413" y="2475667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7" name="Line"/>
            <p:cNvSpPr/>
            <p:nvPr/>
          </p:nvSpPr>
          <p:spPr>
            <a:xfrm>
              <a:off x="7641413" y="2475667"/>
              <a:ext cx="641339" cy="424372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8" name="Line"/>
            <p:cNvSpPr/>
            <p:nvPr/>
          </p:nvSpPr>
          <p:spPr>
            <a:xfrm>
              <a:off x="7641413" y="2475667"/>
              <a:ext cx="718245" cy="2252678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9" name="Line"/>
            <p:cNvSpPr/>
            <p:nvPr/>
          </p:nvSpPr>
          <p:spPr>
            <a:xfrm>
              <a:off x="6803299" y="4693652"/>
              <a:ext cx="149064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0" name="Line"/>
            <p:cNvSpPr/>
            <p:nvPr/>
          </p:nvSpPr>
          <p:spPr>
            <a:xfrm flipV="1">
              <a:off x="6803299" y="2477342"/>
              <a:ext cx="1522048" cy="221631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1" name="Line"/>
            <p:cNvSpPr/>
            <p:nvPr/>
          </p:nvSpPr>
          <p:spPr>
            <a:xfrm>
              <a:off x="6803299" y="4693652"/>
              <a:ext cx="1460350" cy="193394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2" name="Line"/>
            <p:cNvSpPr/>
            <p:nvPr/>
          </p:nvSpPr>
          <p:spPr>
            <a:xfrm>
              <a:off x="7607241" y="6800929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3" name="Line"/>
            <p:cNvSpPr/>
            <p:nvPr/>
          </p:nvSpPr>
          <p:spPr>
            <a:xfrm flipV="1">
              <a:off x="7607241" y="2581395"/>
              <a:ext cx="534924" cy="421953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4" name="Line"/>
            <p:cNvSpPr/>
            <p:nvPr/>
          </p:nvSpPr>
          <p:spPr>
            <a:xfrm flipV="1">
              <a:off x="7607241" y="4677477"/>
              <a:ext cx="699036" cy="2123453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5" name="… …"/>
            <p:cNvSpPr/>
            <p:nvPr/>
          </p:nvSpPr>
          <p:spPr>
            <a:xfrm flipV="1">
              <a:off x="9274321" y="34236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… …</a:t>
              </a:r>
            </a:p>
          </p:txBody>
        </p:sp>
        <p:sp>
          <p:nvSpPr>
            <p:cNvPr id="1796" name="Line"/>
            <p:cNvSpPr/>
            <p:nvPr/>
          </p:nvSpPr>
          <p:spPr>
            <a:xfrm>
              <a:off x="10460814" y="2475667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7" name="Line"/>
            <p:cNvSpPr/>
            <p:nvPr/>
          </p:nvSpPr>
          <p:spPr>
            <a:xfrm>
              <a:off x="10460814" y="6765909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8" name="Line"/>
            <p:cNvSpPr/>
            <p:nvPr/>
          </p:nvSpPr>
          <p:spPr>
            <a:xfrm>
              <a:off x="10448114" y="4615527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9" name="Line"/>
            <p:cNvSpPr/>
            <p:nvPr/>
          </p:nvSpPr>
          <p:spPr>
            <a:xfrm>
              <a:off x="13254814" y="4594644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0" name="Line"/>
            <p:cNvSpPr/>
            <p:nvPr/>
          </p:nvSpPr>
          <p:spPr>
            <a:xfrm>
              <a:off x="13314385" y="6755389"/>
              <a:ext cx="683934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1" name="Line"/>
            <p:cNvSpPr/>
            <p:nvPr/>
          </p:nvSpPr>
          <p:spPr>
            <a:xfrm>
              <a:off x="13280214" y="2428994"/>
              <a:ext cx="683933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2" name="… …"/>
            <p:cNvSpPr/>
            <p:nvPr/>
          </p:nvSpPr>
          <p:spPr>
            <a:xfrm flipV="1">
              <a:off x="14913894" y="33246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… …</a:t>
              </a:r>
            </a:p>
          </p:txBody>
        </p:sp>
        <p:sp>
          <p:nvSpPr>
            <p:cNvPr id="1803" name="Rounded Rectangle"/>
            <p:cNvSpPr/>
            <p:nvPr/>
          </p:nvSpPr>
          <p:spPr>
            <a:xfrm>
              <a:off x="5188749" y="1272761"/>
              <a:ext cx="2531571" cy="6685533"/>
            </a:xfrm>
            <a:prstGeom prst="roundRect">
              <a:avLst>
                <a:gd name="adj" fmla="val 7525"/>
              </a:avLst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4" name="Rounded Rectangle"/>
            <p:cNvSpPr/>
            <p:nvPr/>
          </p:nvSpPr>
          <p:spPr>
            <a:xfrm>
              <a:off x="8160549" y="1272762"/>
              <a:ext cx="2531571" cy="6685532"/>
            </a:xfrm>
            <a:prstGeom prst="roundRect">
              <a:avLst>
                <a:gd name="adj" fmla="val 7525"/>
              </a:avLst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5" name="Rounded Rectangle"/>
            <p:cNvSpPr/>
            <p:nvPr/>
          </p:nvSpPr>
          <p:spPr>
            <a:xfrm>
              <a:off x="10916449" y="1272761"/>
              <a:ext cx="2531571" cy="6685533"/>
            </a:xfrm>
            <a:prstGeom prst="roundRect">
              <a:avLst>
                <a:gd name="adj" fmla="val 7525"/>
              </a:avLst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6" name="Rounded Rectangle"/>
            <p:cNvSpPr/>
            <p:nvPr/>
          </p:nvSpPr>
          <p:spPr>
            <a:xfrm>
              <a:off x="13761249" y="1272761"/>
              <a:ext cx="2531571" cy="6685533"/>
            </a:xfrm>
            <a:prstGeom prst="roundRect">
              <a:avLst>
                <a:gd name="adj" fmla="val 7525"/>
              </a:avLst>
            </a:prstGeom>
            <a:noFill/>
            <a:ln w="50800" cap="flat">
              <a:solidFill>
                <a:schemeClr val="accent1">
                  <a:lumOff val="-13575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7" name="[n]"/>
            <p:cNvSpPr/>
            <p:nvPr/>
          </p:nvSpPr>
          <p:spPr>
            <a:xfrm>
              <a:off x="5364178" y="5675016"/>
              <a:ext cx="783524" cy="78352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[n]</a:t>
              </a:r>
            </a:p>
          </p:txBody>
        </p:sp>
        <p:sp>
          <p:nvSpPr>
            <p:cNvPr id="1808" name="[1]"/>
            <p:cNvSpPr/>
            <p:nvPr/>
          </p:nvSpPr>
          <p:spPr>
            <a:xfrm>
              <a:off x="5364178" y="1350892"/>
              <a:ext cx="783524" cy="78352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[1]</a:t>
              </a:r>
            </a:p>
          </p:txBody>
        </p:sp>
        <p:sp>
          <p:nvSpPr>
            <p:cNvPr id="1809" name="[1]"/>
            <p:cNvSpPr/>
            <p:nvPr/>
          </p:nvSpPr>
          <p:spPr>
            <a:xfrm>
              <a:off x="8315320" y="1350892"/>
              <a:ext cx="783523" cy="78352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[1]</a:t>
              </a:r>
            </a:p>
          </p:txBody>
        </p:sp>
        <p:sp>
          <p:nvSpPr>
            <p:cNvPr id="1810" name="[1]"/>
            <p:cNvSpPr/>
            <p:nvPr/>
          </p:nvSpPr>
          <p:spPr>
            <a:xfrm>
              <a:off x="11031977" y="1325152"/>
              <a:ext cx="783524" cy="78352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[1]</a:t>
              </a:r>
            </a:p>
          </p:txBody>
        </p:sp>
        <p:sp>
          <p:nvSpPr>
            <p:cNvPr id="1811" name="[1]"/>
            <p:cNvSpPr/>
            <p:nvPr/>
          </p:nvSpPr>
          <p:spPr>
            <a:xfrm>
              <a:off x="13924391" y="1350892"/>
              <a:ext cx="783524" cy="78352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[1]</a:t>
              </a:r>
            </a:p>
          </p:txBody>
        </p:sp>
        <p:sp>
          <p:nvSpPr>
            <p:cNvPr id="1812" name="[n]"/>
            <p:cNvSpPr/>
            <p:nvPr/>
          </p:nvSpPr>
          <p:spPr>
            <a:xfrm>
              <a:off x="8342645" y="5675016"/>
              <a:ext cx="783524" cy="78352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[n]</a:t>
              </a:r>
            </a:p>
          </p:txBody>
        </p:sp>
        <p:sp>
          <p:nvSpPr>
            <p:cNvPr id="1813" name="[n]"/>
            <p:cNvSpPr/>
            <p:nvPr/>
          </p:nvSpPr>
          <p:spPr>
            <a:xfrm>
              <a:off x="11030598" y="5621847"/>
              <a:ext cx="783523" cy="783523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[n]</a:t>
              </a:r>
            </a:p>
          </p:txBody>
        </p:sp>
        <p:sp>
          <p:nvSpPr>
            <p:cNvPr id="1814" name="[n]"/>
            <p:cNvSpPr/>
            <p:nvPr/>
          </p:nvSpPr>
          <p:spPr>
            <a:xfrm>
              <a:off x="13808941" y="5675016"/>
              <a:ext cx="783524" cy="78352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[n]</a:t>
              </a:r>
            </a:p>
          </p:txBody>
        </p:sp>
        <p:sp>
          <p:nvSpPr>
            <p:cNvPr id="1815" name="Rounded Rectangle"/>
            <p:cNvSpPr/>
            <p:nvPr/>
          </p:nvSpPr>
          <p:spPr>
            <a:xfrm>
              <a:off x="1741597" y="2121470"/>
              <a:ext cx="3634754" cy="615051"/>
            </a:xfrm>
            <a:prstGeom prst="roundRect">
              <a:avLst>
                <a:gd name="adj" fmla="val 30973"/>
              </a:avLst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6" name="Rounded Rectangle"/>
            <p:cNvSpPr/>
            <p:nvPr/>
          </p:nvSpPr>
          <p:spPr>
            <a:xfrm>
              <a:off x="1697147" y="6447863"/>
              <a:ext cx="3634754" cy="615051"/>
            </a:xfrm>
            <a:prstGeom prst="roundRect">
              <a:avLst>
                <a:gd name="adj" fmla="val 30973"/>
              </a:avLst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7" name="Rounded Rectangle"/>
            <p:cNvSpPr/>
            <p:nvPr/>
          </p:nvSpPr>
          <p:spPr>
            <a:xfrm>
              <a:off x="16229209" y="2121470"/>
              <a:ext cx="3634754" cy="615051"/>
            </a:xfrm>
            <a:prstGeom prst="roundRect">
              <a:avLst>
                <a:gd name="adj" fmla="val 30973"/>
              </a:avLst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8" name="Rounded Rectangle"/>
            <p:cNvSpPr/>
            <p:nvPr/>
          </p:nvSpPr>
          <p:spPr>
            <a:xfrm>
              <a:off x="16229209" y="6493403"/>
              <a:ext cx="3634754" cy="615051"/>
            </a:xfrm>
            <a:prstGeom prst="roundRect">
              <a:avLst>
                <a:gd name="adj" fmla="val 30973"/>
              </a:avLst>
            </a:prstGeom>
            <a:noFill/>
            <a:ln w="635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9" name="Circle"/>
            <p:cNvSpPr/>
            <p:nvPr/>
          </p:nvSpPr>
          <p:spPr>
            <a:xfrm>
              <a:off x="2938801" y="2139612"/>
              <a:ext cx="560449" cy="56044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0" name="Circle"/>
            <p:cNvSpPr/>
            <p:nvPr/>
          </p:nvSpPr>
          <p:spPr>
            <a:xfrm>
              <a:off x="4716801" y="2139612"/>
              <a:ext cx="560449" cy="56044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1" name="Circle"/>
            <p:cNvSpPr/>
            <p:nvPr/>
          </p:nvSpPr>
          <p:spPr>
            <a:xfrm>
              <a:off x="3827801" y="2139612"/>
              <a:ext cx="560450" cy="56044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2" name="Circle"/>
            <p:cNvSpPr/>
            <p:nvPr/>
          </p:nvSpPr>
          <p:spPr>
            <a:xfrm>
              <a:off x="3192801" y="6470312"/>
              <a:ext cx="560449" cy="56044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3" name="Circle"/>
            <p:cNvSpPr/>
            <p:nvPr/>
          </p:nvSpPr>
          <p:spPr>
            <a:xfrm>
              <a:off x="2303801" y="6470312"/>
              <a:ext cx="560449" cy="56044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4" name="… …"/>
            <p:cNvSpPr/>
            <p:nvPr/>
          </p:nvSpPr>
          <p:spPr>
            <a:xfrm flipV="1">
              <a:off x="3558974" y="34236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… …</a:t>
              </a:r>
            </a:p>
          </p:txBody>
        </p:sp>
        <p:sp>
          <p:nvSpPr>
            <p:cNvPr id="1825" name="Circle"/>
            <p:cNvSpPr/>
            <p:nvPr/>
          </p:nvSpPr>
          <p:spPr>
            <a:xfrm>
              <a:off x="17469649" y="2148770"/>
              <a:ext cx="560450" cy="5604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6" name="Circle"/>
            <p:cNvSpPr/>
            <p:nvPr/>
          </p:nvSpPr>
          <p:spPr>
            <a:xfrm>
              <a:off x="16580649" y="2148770"/>
              <a:ext cx="560450" cy="5604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7" name="Circle"/>
            <p:cNvSpPr/>
            <p:nvPr/>
          </p:nvSpPr>
          <p:spPr>
            <a:xfrm>
              <a:off x="19105410" y="6495304"/>
              <a:ext cx="560449" cy="5604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8" name="Circle"/>
            <p:cNvSpPr/>
            <p:nvPr/>
          </p:nvSpPr>
          <p:spPr>
            <a:xfrm>
              <a:off x="18216410" y="6495304"/>
              <a:ext cx="560449" cy="5604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9" name="Circle"/>
            <p:cNvSpPr/>
            <p:nvPr/>
          </p:nvSpPr>
          <p:spPr>
            <a:xfrm>
              <a:off x="17454410" y="6495304"/>
              <a:ext cx="560449" cy="5604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0" name="Circle"/>
            <p:cNvSpPr/>
            <p:nvPr/>
          </p:nvSpPr>
          <p:spPr>
            <a:xfrm>
              <a:off x="16565410" y="6495304"/>
              <a:ext cx="560449" cy="5604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1" name="offsets"/>
            <p:cNvSpPr/>
            <p:nvPr/>
          </p:nvSpPr>
          <p:spPr>
            <a:xfrm>
              <a:off x="5907017" y="3159470"/>
              <a:ext cx="1490640" cy="5604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offsets</a:t>
              </a:r>
            </a:p>
          </p:txBody>
        </p:sp>
        <p:sp>
          <p:nvSpPr>
            <p:cNvPr id="1832" name="Cylinder"/>
            <p:cNvSpPr/>
            <p:nvPr/>
          </p:nvSpPr>
          <p:spPr>
            <a:xfrm>
              <a:off x="5543671" y="3153626"/>
              <a:ext cx="424539" cy="560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3" name="offsets"/>
            <p:cNvSpPr/>
            <p:nvPr/>
          </p:nvSpPr>
          <p:spPr>
            <a:xfrm>
              <a:off x="5890887" y="7462220"/>
              <a:ext cx="1490641" cy="5604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offsets</a:t>
              </a:r>
            </a:p>
          </p:txBody>
        </p:sp>
        <p:sp>
          <p:nvSpPr>
            <p:cNvPr id="1834" name="Cylinder"/>
            <p:cNvSpPr/>
            <p:nvPr/>
          </p:nvSpPr>
          <p:spPr>
            <a:xfrm>
              <a:off x="5527542" y="7456377"/>
              <a:ext cx="424539" cy="560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5" name="count"/>
            <p:cNvSpPr/>
            <p:nvPr/>
          </p:nvSpPr>
          <p:spPr>
            <a:xfrm>
              <a:off x="8862687" y="3156873"/>
              <a:ext cx="1490641" cy="5604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count</a:t>
              </a:r>
            </a:p>
          </p:txBody>
        </p:sp>
        <p:sp>
          <p:nvSpPr>
            <p:cNvPr id="1836" name="Cylinder"/>
            <p:cNvSpPr/>
            <p:nvPr/>
          </p:nvSpPr>
          <p:spPr>
            <a:xfrm>
              <a:off x="8499342" y="3151029"/>
              <a:ext cx="424539" cy="56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7" name="count"/>
            <p:cNvSpPr/>
            <p:nvPr/>
          </p:nvSpPr>
          <p:spPr>
            <a:xfrm>
              <a:off x="8880232" y="7465142"/>
              <a:ext cx="1490640" cy="56045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count</a:t>
              </a:r>
            </a:p>
          </p:txBody>
        </p:sp>
        <p:sp>
          <p:nvSpPr>
            <p:cNvPr id="1838" name="Cylinder"/>
            <p:cNvSpPr/>
            <p:nvPr/>
          </p:nvSpPr>
          <p:spPr>
            <a:xfrm>
              <a:off x="8516887" y="7459299"/>
              <a:ext cx="424539" cy="56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39" name="window"/>
            <p:cNvSpPr/>
            <p:nvPr/>
          </p:nvSpPr>
          <p:spPr>
            <a:xfrm>
              <a:off x="11631674" y="3162391"/>
              <a:ext cx="1490640" cy="55460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window</a:t>
              </a:r>
            </a:p>
          </p:txBody>
        </p:sp>
        <p:sp>
          <p:nvSpPr>
            <p:cNvPr id="1840" name="Cylinder"/>
            <p:cNvSpPr/>
            <p:nvPr/>
          </p:nvSpPr>
          <p:spPr>
            <a:xfrm>
              <a:off x="11211470" y="3156872"/>
              <a:ext cx="424539" cy="56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41" name="window"/>
            <p:cNvSpPr/>
            <p:nvPr/>
          </p:nvSpPr>
          <p:spPr>
            <a:xfrm>
              <a:off x="11660103" y="7467739"/>
              <a:ext cx="1490641" cy="55460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window</a:t>
              </a:r>
            </a:p>
          </p:txBody>
        </p:sp>
        <p:sp>
          <p:nvSpPr>
            <p:cNvPr id="1842" name="Cylinder"/>
            <p:cNvSpPr/>
            <p:nvPr/>
          </p:nvSpPr>
          <p:spPr>
            <a:xfrm>
              <a:off x="11239900" y="7462220"/>
              <a:ext cx="424539" cy="560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43" name="offsets"/>
            <p:cNvSpPr/>
            <p:nvPr/>
          </p:nvSpPr>
          <p:spPr>
            <a:xfrm>
              <a:off x="14534371" y="3162391"/>
              <a:ext cx="1490641" cy="56045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offsets</a:t>
              </a:r>
            </a:p>
          </p:txBody>
        </p:sp>
        <p:sp>
          <p:nvSpPr>
            <p:cNvPr id="1844" name="Cylinder"/>
            <p:cNvSpPr/>
            <p:nvPr/>
          </p:nvSpPr>
          <p:spPr>
            <a:xfrm>
              <a:off x="14171026" y="3156548"/>
              <a:ext cx="424539" cy="560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45" name="offsets"/>
            <p:cNvSpPr/>
            <p:nvPr/>
          </p:nvSpPr>
          <p:spPr>
            <a:xfrm>
              <a:off x="14534371" y="7465142"/>
              <a:ext cx="1490641" cy="56045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offsets</a:t>
              </a:r>
            </a:p>
          </p:txBody>
        </p:sp>
        <p:sp>
          <p:nvSpPr>
            <p:cNvPr id="1846" name="Cylinder"/>
            <p:cNvSpPr/>
            <p:nvPr/>
          </p:nvSpPr>
          <p:spPr>
            <a:xfrm>
              <a:off x="14171026" y="7459299"/>
              <a:ext cx="424539" cy="560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chemeClr val="accent4">
                <a:hueOff val="-1081314"/>
                <a:satOff val="4338"/>
                <a:lumOff val="-893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47" name="c) Physical…"/>
            <p:cNvSpPr/>
            <p:nvPr/>
          </p:nvSpPr>
          <p:spPr>
            <a:xfrm>
              <a:off x="1261973" y="471354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700"/>
              </a:pPr>
              <a:r>
                <a:t>c) Physical</a:t>
              </a:r>
            </a:p>
            <a:p>
              <a:pPr>
                <a:defRPr sz="3700"/>
              </a:pPr>
              <a:r>
                <a:t>Task </a:t>
              </a:r>
            </a:p>
            <a:p>
              <a:pPr>
                <a:defRPr sz="3700"/>
              </a:pPr>
              <a:r>
                <a:t>Execution</a:t>
              </a:r>
            </a:p>
          </p:txBody>
        </p:sp>
        <p:sp>
          <p:nvSpPr>
            <p:cNvPr id="1848" name="message queues"/>
            <p:cNvSpPr/>
            <p:nvPr/>
          </p:nvSpPr>
          <p:spPr>
            <a:xfrm>
              <a:off x="18242778" y="16240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i="1" sz="3300"/>
              </a:lvl1pPr>
            </a:lstStyle>
            <a:p>
              <a:pPr/>
              <a:r>
                <a:t>message queues</a:t>
              </a:r>
            </a:p>
          </p:txBody>
        </p:sp>
        <p:sp>
          <p:nvSpPr>
            <p:cNvPr id="1849" name="message queues"/>
            <p:cNvSpPr/>
            <p:nvPr/>
          </p:nvSpPr>
          <p:spPr>
            <a:xfrm>
              <a:off x="3331265" y="16240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i="1" sz="3300"/>
              </a:lvl1pPr>
            </a:lstStyle>
            <a:p>
              <a:pPr/>
              <a:r>
                <a:t>message queues</a:t>
              </a:r>
            </a:p>
          </p:txBody>
        </p:sp>
      </p:grpSp>
      <p:sp>
        <p:nvSpPr>
          <p:cNvPr id="1851" name="Slide borrowed from Paris Carbone, LADIS 2018, Asynchronous Epoch Commits"/>
          <p:cNvSpPr txBox="1"/>
          <p:nvPr/>
        </p:nvSpPr>
        <p:spPr>
          <a:xfrm>
            <a:off x="0" y="13316712"/>
            <a:ext cx="926033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/>
            </a:lvl1pPr>
          </a:lstStyle>
          <a:p>
            <a:pPr/>
            <a:r>
              <a:t>Slide borrowed from Paris Carbone, LADIS 2018, Asynchronous Epoch Commits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4" grpId="1"/>
      <p:bldP build="whole" bldLvl="1" animBg="1" rev="0" advAuto="0" spid="1850" grpId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Introduction</a:t>
            </a:r>
          </a:p>
        </p:txBody>
      </p:sp>
      <p:sp>
        <p:nvSpPr>
          <p:cNvPr id="1854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5" name="Shape"/>
          <p:cNvSpPr/>
          <p:nvPr/>
        </p:nvSpPr>
        <p:spPr>
          <a:xfrm>
            <a:off x="8755606" y="7362102"/>
            <a:ext cx="6504731" cy="2492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919" y="14256"/>
                </a:moveTo>
                <a:lnTo>
                  <a:pt x="14919" y="21600"/>
                </a:lnTo>
                <a:lnTo>
                  <a:pt x="21600" y="10800"/>
                </a:lnTo>
                <a:lnTo>
                  <a:pt x="14919" y="0"/>
                </a:lnTo>
                <a:lnTo>
                  <a:pt x="14919" y="7344"/>
                </a:lnTo>
                <a:lnTo>
                  <a:pt x="0" y="7344"/>
                </a:lnTo>
                <a:lnTo>
                  <a:pt x="0" y="14256"/>
                </a:lnTo>
                <a:lnTo>
                  <a:pt x="14919" y="14256"/>
                </a:lnTo>
                <a:close/>
              </a:path>
            </a:pathLst>
          </a:custGeom>
          <a:solidFill>
            <a:srgbClr val="9CCED5"/>
          </a:solidFill>
          <a:ln w="127000">
            <a:solidFill>
              <a:srgbClr val="5E5E5E"/>
            </a:solidFill>
            <a:miter/>
          </a:ln>
        </p:spPr>
        <p:txBody>
          <a:bodyPr lIns="0" tIns="0" rIns="0" bIns="0" anchor="ctr"/>
          <a:lstStyle/>
          <a:p>
            <a:pPr defTabSz="1828800">
              <a:defRPr sz="44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66" name="Group"/>
          <p:cNvGrpSpPr/>
          <p:nvPr/>
        </p:nvGrpSpPr>
        <p:grpSpPr>
          <a:xfrm>
            <a:off x="3032985" y="5471710"/>
            <a:ext cx="19588972" cy="4550580"/>
            <a:chOff x="2356104" y="0"/>
            <a:chExt cx="19588971" cy="4550578"/>
          </a:xfrm>
        </p:grpSpPr>
        <p:sp>
          <p:nvSpPr>
            <p:cNvPr id="1856" name="Decision Making"/>
            <p:cNvSpPr/>
            <p:nvPr/>
          </p:nvSpPr>
          <p:spPr>
            <a:xfrm>
              <a:off x="14875447" y="1706870"/>
              <a:ext cx="3021650" cy="2843709"/>
            </a:xfrm>
            <a:prstGeom prst="roundRect">
              <a:avLst>
                <a:gd name="adj" fmla="val 12020"/>
              </a:avLst>
            </a:prstGeom>
            <a:solidFill>
              <a:srgbClr val="F2FFC2"/>
            </a:solidFill>
            <a:ln w="127000" cap="flat">
              <a:solidFill>
                <a:srgbClr val="535353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828800">
                <a:defRPr sz="4400">
                  <a:solidFill>
                    <a:srgbClr val="63666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Decision Making</a:t>
              </a:r>
            </a:p>
          </p:txBody>
        </p:sp>
        <p:sp>
          <p:nvSpPr>
            <p:cNvPr id="1857" name="Brain Front"/>
            <p:cNvSpPr/>
            <p:nvPr/>
          </p:nvSpPr>
          <p:spPr>
            <a:xfrm>
              <a:off x="15438322" y="37875"/>
              <a:ext cx="1933293" cy="1605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6" fill="norm" stroke="1" extrusionOk="0">
                  <a:moveTo>
                    <a:pt x="8302" y="9"/>
                  </a:moveTo>
                  <a:cubicBezTo>
                    <a:pt x="6982" y="101"/>
                    <a:pt x="5943" y="867"/>
                    <a:pt x="5256" y="1602"/>
                  </a:cubicBezTo>
                  <a:cubicBezTo>
                    <a:pt x="5021" y="1852"/>
                    <a:pt x="4829" y="2167"/>
                    <a:pt x="4726" y="2528"/>
                  </a:cubicBezTo>
                  <a:cubicBezTo>
                    <a:pt x="4627" y="2877"/>
                    <a:pt x="4605" y="3232"/>
                    <a:pt x="4671" y="3567"/>
                  </a:cubicBezTo>
                  <a:cubicBezTo>
                    <a:pt x="4747" y="3948"/>
                    <a:pt x="4927" y="4283"/>
                    <a:pt x="5162" y="4487"/>
                  </a:cubicBezTo>
                  <a:cubicBezTo>
                    <a:pt x="5228" y="4546"/>
                    <a:pt x="5327" y="4527"/>
                    <a:pt x="5370" y="4448"/>
                  </a:cubicBezTo>
                  <a:cubicBezTo>
                    <a:pt x="5730" y="3830"/>
                    <a:pt x="6309" y="3389"/>
                    <a:pt x="6844" y="3323"/>
                  </a:cubicBezTo>
                  <a:cubicBezTo>
                    <a:pt x="6925" y="3310"/>
                    <a:pt x="7003" y="3371"/>
                    <a:pt x="7024" y="3463"/>
                  </a:cubicBezTo>
                  <a:cubicBezTo>
                    <a:pt x="7052" y="3587"/>
                    <a:pt x="6985" y="3704"/>
                    <a:pt x="6881" y="3711"/>
                  </a:cubicBezTo>
                  <a:cubicBezTo>
                    <a:pt x="6434" y="3770"/>
                    <a:pt x="5949" y="4146"/>
                    <a:pt x="5638" y="4678"/>
                  </a:cubicBezTo>
                  <a:cubicBezTo>
                    <a:pt x="5431" y="5033"/>
                    <a:pt x="5343" y="5387"/>
                    <a:pt x="5392" y="5670"/>
                  </a:cubicBezTo>
                  <a:cubicBezTo>
                    <a:pt x="5409" y="5768"/>
                    <a:pt x="5375" y="5873"/>
                    <a:pt x="5293" y="5912"/>
                  </a:cubicBezTo>
                  <a:cubicBezTo>
                    <a:pt x="5272" y="5919"/>
                    <a:pt x="5256" y="5926"/>
                    <a:pt x="5234" y="5926"/>
                  </a:cubicBezTo>
                  <a:cubicBezTo>
                    <a:pt x="5157" y="5926"/>
                    <a:pt x="5091" y="5866"/>
                    <a:pt x="5075" y="5774"/>
                  </a:cubicBezTo>
                  <a:cubicBezTo>
                    <a:pt x="5037" y="5590"/>
                    <a:pt x="5043" y="5387"/>
                    <a:pt x="5087" y="5177"/>
                  </a:cubicBezTo>
                  <a:cubicBezTo>
                    <a:pt x="5114" y="5046"/>
                    <a:pt x="5071" y="4907"/>
                    <a:pt x="4978" y="4822"/>
                  </a:cubicBezTo>
                  <a:cubicBezTo>
                    <a:pt x="4672" y="4559"/>
                    <a:pt x="4443" y="4139"/>
                    <a:pt x="4350" y="3666"/>
                  </a:cubicBezTo>
                  <a:cubicBezTo>
                    <a:pt x="4323" y="3534"/>
                    <a:pt x="4306" y="3403"/>
                    <a:pt x="4306" y="3272"/>
                  </a:cubicBezTo>
                  <a:cubicBezTo>
                    <a:pt x="4301" y="3101"/>
                    <a:pt x="4175" y="2982"/>
                    <a:pt x="4038" y="3015"/>
                  </a:cubicBezTo>
                  <a:cubicBezTo>
                    <a:pt x="3503" y="3159"/>
                    <a:pt x="2363" y="3724"/>
                    <a:pt x="1332" y="5524"/>
                  </a:cubicBezTo>
                  <a:cubicBezTo>
                    <a:pt x="595" y="6917"/>
                    <a:pt x="279" y="8480"/>
                    <a:pt x="426" y="9302"/>
                  </a:cubicBezTo>
                  <a:cubicBezTo>
                    <a:pt x="443" y="9492"/>
                    <a:pt x="486" y="9670"/>
                    <a:pt x="541" y="9827"/>
                  </a:cubicBezTo>
                  <a:cubicBezTo>
                    <a:pt x="595" y="9978"/>
                    <a:pt x="748" y="10038"/>
                    <a:pt x="868" y="9953"/>
                  </a:cubicBezTo>
                  <a:cubicBezTo>
                    <a:pt x="1179" y="9729"/>
                    <a:pt x="1484" y="9624"/>
                    <a:pt x="1751" y="9585"/>
                  </a:cubicBezTo>
                  <a:cubicBezTo>
                    <a:pt x="2292" y="9500"/>
                    <a:pt x="2756" y="9664"/>
                    <a:pt x="3051" y="9815"/>
                  </a:cubicBezTo>
                  <a:cubicBezTo>
                    <a:pt x="3231" y="9907"/>
                    <a:pt x="3400" y="10019"/>
                    <a:pt x="3542" y="10144"/>
                  </a:cubicBezTo>
                  <a:cubicBezTo>
                    <a:pt x="3635" y="10222"/>
                    <a:pt x="3765" y="10190"/>
                    <a:pt x="3825" y="10072"/>
                  </a:cubicBezTo>
                  <a:cubicBezTo>
                    <a:pt x="3967" y="9789"/>
                    <a:pt x="4148" y="9553"/>
                    <a:pt x="4350" y="9382"/>
                  </a:cubicBezTo>
                  <a:cubicBezTo>
                    <a:pt x="4416" y="9329"/>
                    <a:pt x="4507" y="9328"/>
                    <a:pt x="4562" y="9400"/>
                  </a:cubicBezTo>
                  <a:cubicBezTo>
                    <a:pt x="4638" y="9492"/>
                    <a:pt x="4623" y="9638"/>
                    <a:pt x="4541" y="9704"/>
                  </a:cubicBezTo>
                  <a:cubicBezTo>
                    <a:pt x="4170" y="10006"/>
                    <a:pt x="3885" y="10617"/>
                    <a:pt x="3820" y="11260"/>
                  </a:cubicBezTo>
                  <a:cubicBezTo>
                    <a:pt x="3776" y="11687"/>
                    <a:pt x="3836" y="12056"/>
                    <a:pt x="3989" y="12273"/>
                  </a:cubicBezTo>
                  <a:cubicBezTo>
                    <a:pt x="4043" y="12351"/>
                    <a:pt x="4055" y="12463"/>
                    <a:pt x="4001" y="12542"/>
                  </a:cubicBezTo>
                  <a:cubicBezTo>
                    <a:pt x="3968" y="12588"/>
                    <a:pt x="3924" y="12607"/>
                    <a:pt x="3875" y="12607"/>
                  </a:cubicBezTo>
                  <a:cubicBezTo>
                    <a:pt x="3831" y="12607"/>
                    <a:pt x="3788" y="12588"/>
                    <a:pt x="3755" y="12542"/>
                  </a:cubicBezTo>
                  <a:cubicBezTo>
                    <a:pt x="3531" y="12239"/>
                    <a:pt x="3438" y="11765"/>
                    <a:pt x="3493" y="11207"/>
                  </a:cubicBezTo>
                  <a:cubicBezTo>
                    <a:pt x="3503" y="11102"/>
                    <a:pt x="3520" y="11004"/>
                    <a:pt x="3542" y="10899"/>
                  </a:cubicBezTo>
                  <a:cubicBezTo>
                    <a:pt x="3569" y="10774"/>
                    <a:pt x="3537" y="10635"/>
                    <a:pt x="3455" y="10550"/>
                  </a:cubicBezTo>
                  <a:cubicBezTo>
                    <a:pt x="3122" y="10202"/>
                    <a:pt x="2472" y="9868"/>
                    <a:pt x="1801" y="9973"/>
                  </a:cubicBezTo>
                  <a:cubicBezTo>
                    <a:pt x="1774" y="9980"/>
                    <a:pt x="1746" y="9979"/>
                    <a:pt x="1719" y="9985"/>
                  </a:cubicBezTo>
                  <a:cubicBezTo>
                    <a:pt x="1113" y="10110"/>
                    <a:pt x="606" y="10616"/>
                    <a:pt x="355" y="11299"/>
                  </a:cubicBezTo>
                  <a:cubicBezTo>
                    <a:pt x="126" y="11930"/>
                    <a:pt x="0" y="12621"/>
                    <a:pt x="0" y="13351"/>
                  </a:cubicBezTo>
                  <a:cubicBezTo>
                    <a:pt x="0" y="16287"/>
                    <a:pt x="2063" y="18664"/>
                    <a:pt x="4606" y="18664"/>
                  </a:cubicBezTo>
                  <a:cubicBezTo>
                    <a:pt x="5900" y="18664"/>
                    <a:pt x="7073" y="18046"/>
                    <a:pt x="7908" y="17054"/>
                  </a:cubicBezTo>
                  <a:cubicBezTo>
                    <a:pt x="7957" y="17002"/>
                    <a:pt x="7946" y="16897"/>
                    <a:pt x="7880" y="16851"/>
                  </a:cubicBezTo>
                  <a:cubicBezTo>
                    <a:pt x="7766" y="16772"/>
                    <a:pt x="7661" y="16687"/>
                    <a:pt x="7563" y="16595"/>
                  </a:cubicBezTo>
                  <a:cubicBezTo>
                    <a:pt x="7503" y="16535"/>
                    <a:pt x="7477" y="16425"/>
                    <a:pt x="7521" y="16340"/>
                  </a:cubicBezTo>
                  <a:cubicBezTo>
                    <a:pt x="7575" y="16228"/>
                    <a:pt x="7690" y="16208"/>
                    <a:pt x="7766" y="16280"/>
                  </a:cubicBezTo>
                  <a:cubicBezTo>
                    <a:pt x="7952" y="16471"/>
                    <a:pt x="8651" y="17023"/>
                    <a:pt x="9289" y="17030"/>
                  </a:cubicBezTo>
                  <a:cubicBezTo>
                    <a:pt x="10009" y="17036"/>
                    <a:pt x="10599" y="16305"/>
                    <a:pt x="10599" y="15412"/>
                  </a:cubicBezTo>
                  <a:cubicBezTo>
                    <a:pt x="10599" y="15228"/>
                    <a:pt x="10571" y="15051"/>
                    <a:pt x="10527" y="14886"/>
                  </a:cubicBezTo>
                  <a:cubicBezTo>
                    <a:pt x="10374" y="14453"/>
                    <a:pt x="10080" y="14139"/>
                    <a:pt x="9649" y="13942"/>
                  </a:cubicBezTo>
                  <a:cubicBezTo>
                    <a:pt x="8716" y="13515"/>
                    <a:pt x="7390" y="13783"/>
                    <a:pt x="6615" y="14256"/>
                  </a:cubicBezTo>
                  <a:cubicBezTo>
                    <a:pt x="5846" y="14722"/>
                    <a:pt x="5343" y="15578"/>
                    <a:pt x="5338" y="15584"/>
                  </a:cubicBezTo>
                  <a:lnTo>
                    <a:pt x="5310" y="15630"/>
                  </a:lnTo>
                  <a:cubicBezTo>
                    <a:pt x="5261" y="15715"/>
                    <a:pt x="5152" y="15722"/>
                    <a:pt x="5097" y="15630"/>
                  </a:cubicBezTo>
                  <a:lnTo>
                    <a:pt x="5070" y="15584"/>
                  </a:lnTo>
                  <a:cubicBezTo>
                    <a:pt x="4442" y="14527"/>
                    <a:pt x="2920" y="14106"/>
                    <a:pt x="2046" y="14736"/>
                  </a:cubicBezTo>
                  <a:cubicBezTo>
                    <a:pt x="1970" y="14789"/>
                    <a:pt x="1872" y="14768"/>
                    <a:pt x="1823" y="14683"/>
                  </a:cubicBezTo>
                  <a:cubicBezTo>
                    <a:pt x="1768" y="14591"/>
                    <a:pt x="1791" y="14461"/>
                    <a:pt x="1872" y="14402"/>
                  </a:cubicBezTo>
                  <a:cubicBezTo>
                    <a:pt x="2773" y="13738"/>
                    <a:pt x="4213" y="14026"/>
                    <a:pt x="5043" y="14946"/>
                  </a:cubicBezTo>
                  <a:cubicBezTo>
                    <a:pt x="5136" y="15044"/>
                    <a:pt x="5271" y="15039"/>
                    <a:pt x="5353" y="14934"/>
                  </a:cubicBezTo>
                  <a:cubicBezTo>
                    <a:pt x="5593" y="14618"/>
                    <a:pt x="5981" y="14190"/>
                    <a:pt x="6467" y="13895"/>
                  </a:cubicBezTo>
                  <a:cubicBezTo>
                    <a:pt x="7323" y="13376"/>
                    <a:pt x="8732" y="13093"/>
                    <a:pt x="9763" y="13560"/>
                  </a:cubicBezTo>
                  <a:cubicBezTo>
                    <a:pt x="10052" y="13691"/>
                    <a:pt x="10292" y="13876"/>
                    <a:pt x="10478" y="14106"/>
                  </a:cubicBezTo>
                  <a:cubicBezTo>
                    <a:pt x="10489" y="14067"/>
                    <a:pt x="10506" y="14020"/>
                    <a:pt x="10517" y="13981"/>
                  </a:cubicBezTo>
                  <a:cubicBezTo>
                    <a:pt x="10446" y="12161"/>
                    <a:pt x="9840" y="11095"/>
                    <a:pt x="8634" y="10649"/>
                  </a:cubicBezTo>
                  <a:cubicBezTo>
                    <a:pt x="8547" y="10616"/>
                    <a:pt x="8491" y="10511"/>
                    <a:pt x="8513" y="10412"/>
                  </a:cubicBezTo>
                  <a:cubicBezTo>
                    <a:pt x="8535" y="10301"/>
                    <a:pt x="8628" y="10236"/>
                    <a:pt x="8721" y="10269"/>
                  </a:cubicBezTo>
                  <a:cubicBezTo>
                    <a:pt x="9289" y="10472"/>
                    <a:pt x="9735" y="10806"/>
                    <a:pt x="10074" y="11273"/>
                  </a:cubicBezTo>
                  <a:cubicBezTo>
                    <a:pt x="10139" y="11358"/>
                    <a:pt x="10254" y="11359"/>
                    <a:pt x="10309" y="11260"/>
                  </a:cubicBezTo>
                  <a:cubicBezTo>
                    <a:pt x="10483" y="10971"/>
                    <a:pt x="10599" y="10564"/>
                    <a:pt x="10599" y="10117"/>
                  </a:cubicBezTo>
                  <a:cubicBezTo>
                    <a:pt x="10599" y="9795"/>
                    <a:pt x="10538" y="9500"/>
                    <a:pt x="10440" y="9244"/>
                  </a:cubicBezTo>
                  <a:cubicBezTo>
                    <a:pt x="10435" y="9231"/>
                    <a:pt x="10429" y="9216"/>
                    <a:pt x="10423" y="9203"/>
                  </a:cubicBezTo>
                  <a:cubicBezTo>
                    <a:pt x="10423" y="9203"/>
                    <a:pt x="10423" y="9204"/>
                    <a:pt x="10423" y="9197"/>
                  </a:cubicBezTo>
                  <a:cubicBezTo>
                    <a:pt x="10401" y="9151"/>
                    <a:pt x="10386" y="9105"/>
                    <a:pt x="10358" y="9059"/>
                  </a:cubicBezTo>
                  <a:cubicBezTo>
                    <a:pt x="10336" y="9013"/>
                    <a:pt x="10315" y="8968"/>
                    <a:pt x="10299" y="8916"/>
                  </a:cubicBezTo>
                  <a:cubicBezTo>
                    <a:pt x="10135" y="8627"/>
                    <a:pt x="9867" y="8383"/>
                    <a:pt x="9518" y="8199"/>
                  </a:cubicBezTo>
                  <a:cubicBezTo>
                    <a:pt x="8868" y="7864"/>
                    <a:pt x="8082" y="7825"/>
                    <a:pt x="7558" y="8101"/>
                  </a:cubicBezTo>
                  <a:cubicBezTo>
                    <a:pt x="6952" y="8423"/>
                    <a:pt x="6505" y="9079"/>
                    <a:pt x="6390" y="9815"/>
                  </a:cubicBezTo>
                  <a:cubicBezTo>
                    <a:pt x="6314" y="10295"/>
                    <a:pt x="6352" y="11018"/>
                    <a:pt x="6953" y="11747"/>
                  </a:cubicBezTo>
                  <a:cubicBezTo>
                    <a:pt x="7018" y="11826"/>
                    <a:pt x="7024" y="11964"/>
                    <a:pt x="6953" y="12043"/>
                  </a:cubicBezTo>
                  <a:cubicBezTo>
                    <a:pt x="6920" y="12076"/>
                    <a:pt x="6882" y="12088"/>
                    <a:pt x="6844" y="12088"/>
                  </a:cubicBezTo>
                  <a:cubicBezTo>
                    <a:pt x="6800" y="12088"/>
                    <a:pt x="6762" y="12068"/>
                    <a:pt x="6729" y="12028"/>
                  </a:cubicBezTo>
                  <a:cubicBezTo>
                    <a:pt x="6178" y="11365"/>
                    <a:pt x="5949" y="10558"/>
                    <a:pt x="6074" y="9743"/>
                  </a:cubicBezTo>
                  <a:cubicBezTo>
                    <a:pt x="6102" y="9572"/>
                    <a:pt x="6139" y="9408"/>
                    <a:pt x="6194" y="9250"/>
                  </a:cubicBezTo>
                  <a:cubicBezTo>
                    <a:pt x="6248" y="9093"/>
                    <a:pt x="6238" y="8908"/>
                    <a:pt x="6156" y="8764"/>
                  </a:cubicBezTo>
                  <a:cubicBezTo>
                    <a:pt x="6145" y="8744"/>
                    <a:pt x="6139" y="8738"/>
                    <a:pt x="6139" y="8731"/>
                  </a:cubicBezTo>
                  <a:cubicBezTo>
                    <a:pt x="5932" y="8324"/>
                    <a:pt x="4863" y="6766"/>
                    <a:pt x="2718" y="7056"/>
                  </a:cubicBezTo>
                  <a:cubicBezTo>
                    <a:pt x="2620" y="7069"/>
                    <a:pt x="2527" y="6971"/>
                    <a:pt x="2538" y="6846"/>
                  </a:cubicBezTo>
                  <a:cubicBezTo>
                    <a:pt x="2543" y="6748"/>
                    <a:pt x="2609" y="6674"/>
                    <a:pt x="2691" y="6668"/>
                  </a:cubicBezTo>
                  <a:cubicBezTo>
                    <a:pt x="4650" y="6411"/>
                    <a:pt x="5904" y="7628"/>
                    <a:pt x="6390" y="8429"/>
                  </a:cubicBezTo>
                  <a:cubicBezTo>
                    <a:pt x="6445" y="8521"/>
                    <a:pt x="6560" y="8527"/>
                    <a:pt x="6625" y="8441"/>
                  </a:cubicBezTo>
                  <a:cubicBezTo>
                    <a:pt x="6849" y="8146"/>
                    <a:pt x="7122" y="7904"/>
                    <a:pt x="7439" y="7739"/>
                  </a:cubicBezTo>
                  <a:cubicBezTo>
                    <a:pt x="8039" y="7424"/>
                    <a:pt x="8928" y="7463"/>
                    <a:pt x="9654" y="7838"/>
                  </a:cubicBezTo>
                  <a:cubicBezTo>
                    <a:pt x="9916" y="7969"/>
                    <a:pt x="10134" y="8140"/>
                    <a:pt x="10314" y="8337"/>
                  </a:cubicBezTo>
                  <a:cubicBezTo>
                    <a:pt x="10330" y="8297"/>
                    <a:pt x="10347" y="8251"/>
                    <a:pt x="10363" y="8211"/>
                  </a:cubicBezTo>
                  <a:cubicBezTo>
                    <a:pt x="10511" y="7929"/>
                    <a:pt x="10599" y="7561"/>
                    <a:pt x="10599" y="7160"/>
                  </a:cubicBezTo>
                  <a:cubicBezTo>
                    <a:pt x="10599" y="6714"/>
                    <a:pt x="10489" y="6312"/>
                    <a:pt x="10309" y="6017"/>
                  </a:cubicBezTo>
                  <a:cubicBezTo>
                    <a:pt x="10303" y="6010"/>
                    <a:pt x="10304" y="6005"/>
                    <a:pt x="10299" y="5998"/>
                  </a:cubicBezTo>
                  <a:cubicBezTo>
                    <a:pt x="10206" y="5841"/>
                    <a:pt x="10041" y="5760"/>
                    <a:pt x="9883" y="5820"/>
                  </a:cubicBezTo>
                  <a:cubicBezTo>
                    <a:pt x="9675" y="5898"/>
                    <a:pt x="9462" y="5932"/>
                    <a:pt x="9255" y="5932"/>
                  </a:cubicBezTo>
                  <a:cubicBezTo>
                    <a:pt x="8949" y="5932"/>
                    <a:pt x="8660" y="5861"/>
                    <a:pt x="8436" y="5762"/>
                  </a:cubicBezTo>
                  <a:cubicBezTo>
                    <a:pt x="8360" y="5729"/>
                    <a:pt x="8311" y="5637"/>
                    <a:pt x="8327" y="5538"/>
                  </a:cubicBezTo>
                  <a:cubicBezTo>
                    <a:pt x="8344" y="5413"/>
                    <a:pt x="8453" y="5347"/>
                    <a:pt x="8546" y="5386"/>
                  </a:cubicBezTo>
                  <a:cubicBezTo>
                    <a:pt x="8960" y="5577"/>
                    <a:pt x="9589" y="5624"/>
                    <a:pt x="10053" y="5302"/>
                  </a:cubicBezTo>
                  <a:cubicBezTo>
                    <a:pt x="10086" y="5276"/>
                    <a:pt x="10118" y="5248"/>
                    <a:pt x="10150" y="5222"/>
                  </a:cubicBezTo>
                  <a:cubicBezTo>
                    <a:pt x="10259" y="5124"/>
                    <a:pt x="10347" y="4999"/>
                    <a:pt x="10413" y="4855"/>
                  </a:cubicBezTo>
                  <a:cubicBezTo>
                    <a:pt x="10522" y="4592"/>
                    <a:pt x="10592" y="4270"/>
                    <a:pt x="10592" y="3929"/>
                  </a:cubicBezTo>
                  <a:lnTo>
                    <a:pt x="10592" y="3922"/>
                  </a:lnTo>
                  <a:cubicBezTo>
                    <a:pt x="10592" y="3647"/>
                    <a:pt x="10511" y="3369"/>
                    <a:pt x="10363" y="3159"/>
                  </a:cubicBezTo>
                  <a:cubicBezTo>
                    <a:pt x="9840" y="2397"/>
                    <a:pt x="9190" y="2095"/>
                    <a:pt x="8426" y="2259"/>
                  </a:cubicBezTo>
                  <a:cubicBezTo>
                    <a:pt x="8344" y="2279"/>
                    <a:pt x="8262" y="2232"/>
                    <a:pt x="8235" y="2140"/>
                  </a:cubicBezTo>
                  <a:cubicBezTo>
                    <a:pt x="8197" y="2022"/>
                    <a:pt x="8258" y="1898"/>
                    <a:pt x="8361" y="1871"/>
                  </a:cubicBezTo>
                  <a:cubicBezTo>
                    <a:pt x="9087" y="1714"/>
                    <a:pt x="9736" y="1924"/>
                    <a:pt x="10282" y="2489"/>
                  </a:cubicBezTo>
                  <a:cubicBezTo>
                    <a:pt x="10353" y="2568"/>
                    <a:pt x="10468" y="2523"/>
                    <a:pt x="10490" y="2411"/>
                  </a:cubicBezTo>
                  <a:cubicBezTo>
                    <a:pt x="10506" y="2306"/>
                    <a:pt x="10522" y="2160"/>
                    <a:pt x="10517" y="1970"/>
                  </a:cubicBezTo>
                  <a:cubicBezTo>
                    <a:pt x="10495" y="886"/>
                    <a:pt x="10195" y="118"/>
                    <a:pt x="8885" y="13"/>
                  </a:cubicBezTo>
                  <a:cubicBezTo>
                    <a:pt x="8685" y="-3"/>
                    <a:pt x="8490" y="-4"/>
                    <a:pt x="8302" y="9"/>
                  </a:cubicBezTo>
                  <a:close/>
                  <a:moveTo>
                    <a:pt x="13298" y="9"/>
                  </a:moveTo>
                  <a:cubicBezTo>
                    <a:pt x="13110" y="-4"/>
                    <a:pt x="12915" y="-3"/>
                    <a:pt x="12715" y="13"/>
                  </a:cubicBezTo>
                  <a:cubicBezTo>
                    <a:pt x="11405" y="118"/>
                    <a:pt x="11105" y="886"/>
                    <a:pt x="11083" y="1970"/>
                  </a:cubicBezTo>
                  <a:cubicBezTo>
                    <a:pt x="11078" y="2160"/>
                    <a:pt x="11094" y="2306"/>
                    <a:pt x="11110" y="2411"/>
                  </a:cubicBezTo>
                  <a:cubicBezTo>
                    <a:pt x="11132" y="2523"/>
                    <a:pt x="11247" y="2568"/>
                    <a:pt x="11318" y="2489"/>
                  </a:cubicBezTo>
                  <a:cubicBezTo>
                    <a:pt x="11864" y="1924"/>
                    <a:pt x="12513" y="1714"/>
                    <a:pt x="13239" y="1871"/>
                  </a:cubicBezTo>
                  <a:cubicBezTo>
                    <a:pt x="13342" y="1898"/>
                    <a:pt x="13403" y="2022"/>
                    <a:pt x="13365" y="2140"/>
                  </a:cubicBezTo>
                  <a:cubicBezTo>
                    <a:pt x="13338" y="2232"/>
                    <a:pt x="13256" y="2279"/>
                    <a:pt x="13174" y="2259"/>
                  </a:cubicBezTo>
                  <a:cubicBezTo>
                    <a:pt x="12410" y="2095"/>
                    <a:pt x="11760" y="2397"/>
                    <a:pt x="11237" y="3159"/>
                  </a:cubicBezTo>
                  <a:cubicBezTo>
                    <a:pt x="11089" y="3369"/>
                    <a:pt x="11008" y="3647"/>
                    <a:pt x="11008" y="3922"/>
                  </a:cubicBezTo>
                  <a:lnTo>
                    <a:pt x="11008" y="3929"/>
                  </a:lnTo>
                  <a:cubicBezTo>
                    <a:pt x="11008" y="4270"/>
                    <a:pt x="11078" y="4592"/>
                    <a:pt x="11187" y="4855"/>
                  </a:cubicBezTo>
                  <a:cubicBezTo>
                    <a:pt x="11253" y="4999"/>
                    <a:pt x="11341" y="5124"/>
                    <a:pt x="11450" y="5222"/>
                  </a:cubicBezTo>
                  <a:cubicBezTo>
                    <a:pt x="11482" y="5248"/>
                    <a:pt x="11514" y="5276"/>
                    <a:pt x="11547" y="5302"/>
                  </a:cubicBezTo>
                  <a:cubicBezTo>
                    <a:pt x="12011" y="5624"/>
                    <a:pt x="12640" y="5577"/>
                    <a:pt x="13054" y="5386"/>
                  </a:cubicBezTo>
                  <a:cubicBezTo>
                    <a:pt x="13147" y="5347"/>
                    <a:pt x="13256" y="5413"/>
                    <a:pt x="13273" y="5538"/>
                  </a:cubicBezTo>
                  <a:cubicBezTo>
                    <a:pt x="13289" y="5637"/>
                    <a:pt x="13240" y="5729"/>
                    <a:pt x="13164" y="5762"/>
                  </a:cubicBezTo>
                  <a:cubicBezTo>
                    <a:pt x="12940" y="5861"/>
                    <a:pt x="12651" y="5932"/>
                    <a:pt x="12345" y="5932"/>
                  </a:cubicBezTo>
                  <a:cubicBezTo>
                    <a:pt x="12138" y="5932"/>
                    <a:pt x="11925" y="5898"/>
                    <a:pt x="11717" y="5820"/>
                  </a:cubicBezTo>
                  <a:cubicBezTo>
                    <a:pt x="11559" y="5760"/>
                    <a:pt x="11394" y="5841"/>
                    <a:pt x="11301" y="5998"/>
                  </a:cubicBezTo>
                  <a:cubicBezTo>
                    <a:pt x="11296" y="6005"/>
                    <a:pt x="11297" y="6010"/>
                    <a:pt x="11291" y="6017"/>
                  </a:cubicBezTo>
                  <a:cubicBezTo>
                    <a:pt x="11111" y="6312"/>
                    <a:pt x="11001" y="6714"/>
                    <a:pt x="11001" y="7160"/>
                  </a:cubicBezTo>
                  <a:cubicBezTo>
                    <a:pt x="11001" y="7561"/>
                    <a:pt x="11089" y="7929"/>
                    <a:pt x="11237" y="8211"/>
                  </a:cubicBezTo>
                  <a:cubicBezTo>
                    <a:pt x="11253" y="8251"/>
                    <a:pt x="11270" y="8297"/>
                    <a:pt x="11286" y="8337"/>
                  </a:cubicBezTo>
                  <a:cubicBezTo>
                    <a:pt x="11466" y="8140"/>
                    <a:pt x="11684" y="7969"/>
                    <a:pt x="11946" y="7838"/>
                  </a:cubicBezTo>
                  <a:cubicBezTo>
                    <a:pt x="12672" y="7463"/>
                    <a:pt x="13561" y="7424"/>
                    <a:pt x="14161" y="7739"/>
                  </a:cubicBezTo>
                  <a:cubicBezTo>
                    <a:pt x="14478" y="7904"/>
                    <a:pt x="14751" y="8146"/>
                    <a:pt x="14975" y="8441"/>
                  </a:cubicBezTo>
                  <a:cubicBezTo>
                    <a:pt x="15040" y="8527"/>
                    <a:pt x="15155" y="8521"/>
                    <a:pt x="15210" y="8429"/>
                  </a:cubicBezTo>
                  <a:cubicBezTo>
                    <a:pt x="15696" y="7628"/>
                    <a:pt x="16950" y="6411"/>
                    <a:pt x="18909" y="6668"/>
                  </a:cubicBezTo>
                  <a:cubicBezTo>
                    <a:pt x="18991" y="6674"/>
                    <a:pt x="19057" y="6748"/>
                    <a:pt x="19062" y="6846"/>
                  </a:cubicBezTo>
                  <a:cubicBezTo>
                    <a:pt x="19073" y="6971"/>
                    <a:pt x="18980" y="7069"/>
                    <a:pt x="18882" y="7056"/>
                  </a:cubicBezTo>
                  <a:cubicBezTo>
                    <a:pt x="16737" y="6766"/>
                    <a:pt x="15668" y="8324"/>
                    <a:pt x="15461" y="8731"/>
                  </a:cubicBezTo>
                  <a:cubicBezTo>
                    <a:pt x="15461" y="8738"/>
                    <a:pt x="15455" y="8744"/>
                    <a:pt x="15444" y="8764"/>
                  </a:cubicBezTo>
                  <a:cubicBezTo>
                    <a:pt x="15362" y="8908"/>
                    <a:pt x="15352" y="9093"/>
                    <a:pt x="15406" y="9250"/>
                  </a:cubicBezTo>
                  <a:cubicBezTo>
                    <a:pt x="15461" y="9408"/>
                    <a:pt x="15498" y="9572"/>
                    <a:pt x="15526" y="9743"/>
                  </a:cubicBezTo>
                  <a:cubicBezTo>
                    <a:pt x="15651" y="10558"/>
                    <a:pt x="15422" y="11365"/>
                    <a:pt x="14871" y="12028"/>
                  </a:cubicBezTo>
                  <a:cubicBezTo>
                    <a:pt x="14838" y="12068"/>
                    <a:pt x="14800" y="12088"/>
                    <a:pt x="14756" y="12088"/>
                  </a:cubicBezTo>
                  <a:cubicBezTo>
                    <a:pt x="14718" y="12088"/>
                    <a:pt x="14680" y="12076"/>
                    <a:pt x="14647" y="12043"/>
                  </a:cubicBezTo>
                  <a:cubicBezTo>
                    <a:pt x="14576" y="11964"/>
                    <a:pt x="14582" y="11826"/>
                    <a:pt x="14647" y="11747"/>
                  </a:cubicBezTo>
                  <a:cubicBezTo>
                    <a:pt x="15248" y="11018"/>
                    <a:pt x="15286" y="10295"/>
                    <a:pt x="15210" y="9815"/>
                  </a:cubicBezTo>
                  <a:cubicBezTo>
                    <a:pt x="15095" y="9079"/>
                    <a:pt x="14648" y="8423"/>
                    <a:pt x="14042" y="8101"/>
                  </a:cubicBezTo>
                  <a:cubicBezTo>
                    <a:pt x="13518" y="7825"/>
                    <a:pt x="12732" y="7864"/>
                    <a:pt x="12082" y="8199"/>
                  </a:cubicBezTo>
                  <a:cubicBezTo>
                    <a:pt x="11733" y="8383"/>
                    <a:pt x="11465" y="8627"/>
                    <a:pt x="11301" y="8916"/>
                  </a:cubicBezTo>
                  <a:cubicBezTo>
                    <a:pt x="11285" y="8968"/>
                    <a:pt x="11264" y="9013"/>
                    <a:pt x="11242" y="9059"/>
                  </a:cubicBezTo>
                  <a:cubicBezTo>
                    <a:pt x="11214" y="9105"/>
                    <a:pt x="11199" y="9151"/>
                    <a:pt x="11177" y="9197"/>
                  </a:cubicBezTo>
                  <a:cubicBezTo>
                    <a:pt x="11177" y="9204"/>
                    <a:pt x="11177" y="9203"/>
                    <a:pt x="11177" y="9203"/>
                  </a:cubicBezTo>
                  <a:cubicBezTo>
                    <a:pt x="11171" y="9216"/>
                    <a:pt x="11165" y="9231"/>
                    <a:pt x="11160" y="9244"/>
                  </a:cubicBezTo>
                  <a:cubicBezTo>
                    <a:pt x="11062" y="9500"/>
                    <a:pt x="11001" y="9795"/>
                    <a:pt x="11001" y="10117"/>
                  </a:cubicBezTo>
                  <a:cubicBezTo>
                    <a:pt x="11001" y="10564"/>
                    <a:pt x="11117" y="10971"/>
                    <a:pt x="11291" y="11260"/>
                  </a:cubicBezTo>
                  <a:cubicBezTo>
                    <a:pt x="11346" y="11359"/>
                    <a:pt x="11461" y="11358"/>
                    <a:pt x="11526" y="11273"/>
                  </a:cubicBezTo>
                  <a:cubicBezTo>
                    <a:pt x="11865" y="10806"/>
                    <a:pt x="12311" y="10472"/>
                    <a:pt x="12879" y="10269"/>
                  </a:cubicBezTo>
                  <a:cubicBezTo>
                    <a:pt x="12972" y="10236"/>
                    <a:pt x="13065" y="10301"/>
                    <a:pt x="13087" y="10412"/>
                  </a:cubicBezTo>
                  <a:cubicBezTo>
                    <a:pt x="13109" y="10511"/>
                    <a:pt x="13053" y="10616"/>
                    <a:pt x="12966" y="10649"/>
                  </a:cubicBezTo>
                  <a:cubicBezTo>
                    <a:pt x="11760" y="11095"/>
                    <a:pt x="11154" y="12161"/>
                    <a:pt x="11083" y="13981"/>
                  </a:cubicBezTo>
                  <a:cubicBezTo>
                    <a:pt x="11094" y="14020"/>
                    <a:pt x="11111" y="14067"/>
                    <a:pt x="11122" y="14106"/>
                  </a:cubicBezTo>
                  <a:cubicBezTo>
                    <a:pt x="11308" y="13876"/>
                    <a:pt x="11548" y="13691"/>
                    <a:pt x="11837" y="13560"/>
                  </a:cubicBezTo>
                  <a:cubicBezTo>
                    <a:pt x="12868" y="13093"/>
                    <a:pt x="14277" y="13376"/>
                    <a:pt x="15133" y="13895"/>
                  </a:cubicBezTo>
                  <a:cubicBezTo>
                    <a:pt x="15619" y="14190"/>
                    <a:pt x="16007" y="14618"/>
                    <a:pt x="16247" y="14934"/>
                  </a:cubicBezTo>
                  <a:cubicBezTo>
                    <a:pt x="16329" y="15039"/>
                    <a:pt x="16465" y="15044"/>
                    <a:pt x="16557" y="14946"/>
                  </a:cubicBezTo>
                  <a:cubicBezTo>
                    <a:pt x="17387" y="14026"/>
                    <a:pt x="18827" y="13738"/>
                    <a:pt x="19728" y="14402"/>
                  </a:cubicBezTo>
                  <a:cubicBezTo>
                    <a:pt x="19809" y="14461"/>
                    <a:pt x="19832" y="14591"/>
                    <a:pt x="19777" y="14683"/>
                  </a:cubicBezTo>
                  <a:cubicBezTo>
                    <a:pt x="19728" y="14768"/>
                    <a:pt x="19630" y="14789"/>
                    <a:pt x="19554" y="14736"/>
                  </a:cubicBezTo>
                  <a:cubicBezTo>
                    <a:pt x="18680" y="14106"/>
                    <a:pt x="17158" y="14527"/>
                    <a:pt x="16530" y="15584"/>
                  </a:cubicBezTo>
                  <a:lnTo>
                    <a:pt x="16503" y="15630"/>
                  </a:lnTo>
                  <a:cubicBezTo>
                    <a:pt x="16448" y="15722"/>
                    <a:pt x="16339" y="15715"/>
                    <a:pt x="16290" y="15630"/>
                  </a:cubicBezTo>
                  <a:lnTo>
                    <a:pt x="16262" y="15584"/>
                  </a:lnTo>
                  <a:cubicBezTo>
                    <a:pt x="16257" y="15578"/>
                    <a:pt x="15754" y="14722"/>
                    <a:pt x="14985" y="14256"/>
                  </a:cubicBezTo>
                  <a:cubicBezTo>
                    <a:pt x="14210" y="13783"/>
                    <a:pt x="12884" y="13515"/>
                    <a:pt x="11951" y="13942"/>
                  </a:cubicBezTo>
                  <a:cubicBezTo>
                    <a:pt x="11520" y="14139"/>
                    <a:pt x="11226" y="14453"/>
                    <a:pt x="11073" y="14886"/>
                  </a:cubicBezTo>
                  <a:cubicBezTo>
                    <a:pt x="11029" y="15051"/>
                    <a:pt x="11001" y="15228"/>
                    <a:pt x="11001" y="15412"/>
                  </a:cubicBezTo>
                  <a:cubicBezTo>
                    <a:pt x="11001" y="16305"/>
                    <a:pt x="11591" y="17036"/>
                    <a:pt x="12311" y="17030"/>
                  </a:cubicBezTo>
                  <a:cubicBezTo>
                    <a:pt x="12949" y="17023"/>
                    <a:pt x="13648" y="16471"/>
                    <a:pt x="13834" y="16280"/>
                  </a:cubicBezTo>
                  <a:cubicBezTo>
                    <a:pt x="13910" y="16208"/>
                    <a:pt x="14025" y="16228"/>
                    <a:pt x="14079" y="16340"/>
                  </a:cubicBezTo>
                  <a:cubicBezTo>
                    <a:pt x="14123" y="16425"/>
                    <a:pt x="14097" y="16535"/>
                    <a:pt x="14037" y="16595"/>
                  </a:cubicBezTo>
                  <a:cubicBezTo>
                    <a:pt x="13939" y="16686"/>
                    <a:pt x="13834" y="16772"/>
                    <a:pt x="13720" y="16851"/>
                  </a:cubicBezTo>
                  <a:cubicBezTo>
                    <a:pt x="13654" y="16897"/>
                    <a:pt x="13643" y="17002"/>
                    <a:pt x="13692" y="17054"/>
                  </a:cubicBezTo>
                  <a:cubicBezTo>
                    <a:pt x="14527" y="18046"/>
                    <a:pt x="15701" y="18664"/>
                    <a:pt x="16994" y="18664"/>
                  </a:cubicBezTo>
                  <a:cubicBezTo>
                    <a:pt x="19537" y="18664"/>
                    <a:pt x="21600" y="16287"/>
                    <a:pt x="21600" y="13351"/>
                  </a:cubicBezTo>
                  <a:cubicBezTo>
                    <a:pt x="21600" y="12621"/>
                    <a:pt x="21474" y="11930"/>
                    <a:pt x="21245" y="11299"/>
                  </a:cubicBezTo>
                  <a:cubicBezTo>
                    <a:pt x="20994" y="10616"/>
                    <a:pt x="20487" y="10110"/>
                    <a:pt x="19881" y="9985"/>
                  </a:cubicBezTo>
                  <a:cubicBezTo>
                    <a:pt x="19854" y="9979"/>
                    <a:pt x="19826" y="9980"/>
                    <a:pt x="19799" y="9973"/>
                  </a:cubicBezTo>
                  <a:cubicBezTo>
                    <a:pt x="19128" y="9868"/>
                    <a:pt x="18478" y="10202"/>
                    <a:pt x="18145" y="10550"/>
                  </a:cubicBezTo>
                  <a:cubicBezTo>
                    <a:pt x="18063" y="10635"/>
                    <a:pt x="18031" y="10774"/>
                    <a:pt x="18058" y="10899"/>
                  </a:cubicBezTo>
                  <a:cubicBezTo>
                    <a:pt x="18080" y="11004"/>
                    <a:pt x="18097" y="11102"/>
                    <a:pt x="18107" y="11207"/>
                  </a:cubicBezTo>
                  <a:cubicBezTo>
                    <a:pt x="18162" y="11765"/>
                    <a:pt x="18069" y="12239"/>
                    <a:pt x="17845" y="12542"/>
                  </a:cubicBezTo>
                  <a:cubicBezTo>
                    <a:pt x="17812" y="12588"/>
                    <a:pt x="17769" y="12607"/>
                    <a:pt x="17725" y="12607"/>
                  </a:cubicBezTo>
                  <a:cubicBezTo>
                    <a:pt x="17676" y="12607"/>
                    <a:pt x="17632" y="12588"/>
                    <a:pt x="17599" y="12542"/>
                  </a:cubicBezTo>
                  <a:cubicBezTo>
                    <a:pt x="17545" y="12463"/>
                    <a:pt x="17557" y="12351"/>
                    <a:pt x="17611" y="12273"/>
                  </a:cubicBezTo>
                  <a:cubicBezTo>
                    <a:pt x="17764" y="12056"/>
                    <a:pt x="17824" y="11687"/>
                    <a:pt x="17780" y="11260"/>
                  </a:cubicBezTo>
                  <a:cubicBezTo>
                    <a:pt x="17715" y="10617"/>
                    <a:pt x="17430" y="10006"/>
                    <a:pt x="17059" y="9704"/>
                  </a:cubicBezTo>
                  <a:cubicBezTo>
                    <a:pt x="16977" y="9638"/>
                    <a:pt x="16962" y="9492"/>
                    <a:pt x="17038" y="9400"/>
                  </a:cubicBezTo>
                  <a:cubicBezTo>
                    <a:pt x="17093" y="9328"/>
                    <a:pt x="17184" y="9329"/>
                    <a:pt x="17250" y="9382"/>
                  </a:cubicBezTo>
                  <a:cubicBezTo>
                    <a:pt x="17452" y="9553"/>
                    <a:pt x="17633" y="9789"/>
                    <a:pt x="17775" y="10072"/>
                  </a:cubicBezTo>
                  <a:cubicBezTo>
                    <a:pt x="17835" y="10190"/>
                    <a:pt x="17965" y="10222"/>
                    <a:pt x="18058" y="10144"/>
                  </a:cubicBezTo>
                  <a:cubicBezTo>
                    <a:pt x="18200" y="10019"/>
                    <a:pt x="18369" y="9907"/>
                    <a:pt x="18549" y="9815"/>
                  </a:cubicBezTo>
                  <a:cubicBezTo>
                    <a:pt x="18844" y="9664"/>
                    <a:pt x="19308" y="9500"/>
                    <a:pt x="19849" y="9585"/>
                  </a:cubicBezTo>
                  <a:cubicBezTo>
                    <a:pt x="20116" y="9624"/>
                    <a:pt x="20421" y="9729"/>
                    <a:pt x="20732" y="9953"/>
                  </a:cubicBezTo>
                  <a:cubicBezTo>
                    <a:pt x="20852" y="10038"/>
                    <a:pt x="21005" y="9978"/>
                    <a:pt x="21059" y="9827"/>
                  </a:cubicBezTo>
                  <a:cubicBezTo>
                    <a:pt x="21114" y="9670"/>
                    <a:pt x="21157" y="9492"/>
                    <a:pt x="21174" y="9302"/>
                  </a:cubicBezTo>
                  <a:cubicBezTo>
                    <a:pt x="21321" y="8480"/>
                    <a:pt x="21005" y="6917"/>
                    <a:pt x="20268" y="5524"/>
                  </a:cubicBezTo>
                  <a:cubicBezTo>
                    <a:pt x="19237" y="3724"/>
                    <a:pt x="18097" y="3160"/>
                    <a:pt x="17562" y="3015"/>
                  </a:cubicBezTo>
                  <a:cubicBezTo>
                    <a:pt x="17425" y="2982"/>
                    <a:pt x="17299" y="3101"/>
                    <a:pt x="17294" y="3272"/>
                  </a:cubicBezTo>
                  <a:cubicBezTo>
                    <a:pt x="17294" y="3403"/>
                    <a:pt x="17277" y="3534"/>
                    <a:pt x="17250" y="3666"/>
                  </a:cubicBezTo>
                  <a:cubicBezTo>
                    <a:pt x="17157" y="4139"/>
                    <a:pt x="16928" y="4559"/>
                    <a:pt x="16622" y="4822"/>
                  </a:cubicBezTo>
                  <a:cubicBezTo>
                    <a:pt x="16529" y="4907"/>
                    <a:pt x="16486" y="5046"/>
                    <a:pt x="16513" y="5177"/>
                  </a:cubicBezTo>
                  <a:cubicBezTo>
                    <a:pt x="16557" y="5387"/>
                    <a:pt x="16563" y="5590"/>
                    <a:pt x="16525" y="5774"/>
                  </a:cubicBezTo>
                  <a:cubicBezTo>
                    <a:pt x="16509" y="5866"/>
                    <a:pt x="16443" y="5926"/>
                    <a:pt x="16366" y="5926"/>
                  </a:cubicBezTo>
                  <a:cubicBezTo>
                    <a:pt x="16344" y="5926"/>
                    <a:pt x="16328" y="5919"/>
                    <a:pt x="16307" y="5912"/>
                  </a:cubicBezTo>
                  <a:cubicBezTo>
                    <a:pt x="16225" y="5873"/>
                    <a:pt x="16191" y="5768"/>
                    <a:pt x="16208" y="5670"/>
                  </a:cubicBezTo>
                  <a:cubicBezTo>
                    <a:pt x="16257" y="5387"/>
                    <a:pt x="16169" y="5033"/>
                    <a:pt x="15962" y="4678"/>
                  </a:cubicBezTo>
                  <a:cubicBezTo>
                    <a:pt x="15651" y="4146"/>
                    <a:pt x="15166" y="3770"/>
                    <a:pt x="14719" y="3711"/>
                  </a:cubicBezTo>
                  <a:cubicBezTo>
                    <a:pt x="14615" y="3704"/>
                    <a:pt x="14548" y="3587"/>
                    <a:pt x="14576" y="3463"/>
                  </a:cubicBezTo>
                  <a:cubicBezTo>
                    <a:pt x="14597" y="3371"/>
                    <a:pt x="14675" y="3310"/>
                    <a:pt x="14756" y="3323"/>
                  </a:cubicBezTo>
                  <a:cubicBezTo>
                    <a:pt x="15291" y="3389"/>
                    <a:pt x="15870" y="3830"/>
                    <a:pt x="16230" y="4448"/>
                  </a:cubicBezTo>
                  <a:cubicBezTo>
                    <a:pt x="16274" y="4527"/>
                    <a:pt x="16372" y="4546"/>
                    <a:pt x="16438" y="4487"/>
                  </a:cubicBezTo>
                  <a:cubicBezTo>
                    <a:pt x="16673" y="4283"/>
                    <a:pt x="16853" y="3948"/>
                    <a:pt x="16929" y="3567"/>
                  </a:cubicBezTo>
                  <a:cubicBezTo>
                    <a:pt x="16995" y="3232"/>
                    <a:pt x="16973" y="2877"/>
                    <a:pt x="16874" y="2528"/>
                  </a:cubicBezTo>
                  <a:cubicBezTo>
                    <a:pt x="16771" y="2167"/>
                    <a:pt x="16579" y="1852"/>
                    <a:pt x="16344" y="1602"/>
                  </a:cubicBezTo>
                  <a:cubicBezTo>
                    <a:pt x="15657" y="867"/>
                    <a:pt x="14618" y="101"/>
                    <a:pt x="13298" y="9"/>
                  </a:cubicBezTo>
                  <a:close/>
                  <a:moveTo>
                    <a:pt x="10805" y="16504"/>
                  </a:moveTo>
                  <a:cubicBezTo>
                    <a:pt x="10505" y="17122"/>
                    <a:pt x="9959" y="17535"/>
                    <a:pt x="9337" y="17535"/>
                  </a:cubicBezTo>
                  <a:cubicBezTo>
                    <a:pt x="9119" y="17535"/>
                    <a:pt x="8901" y="17481"/>
                    <a:pt x="8704" y="17383"/>
                  </a:cubicBezTo>
                  <a:cubicBezTo>
                    <a:pt x="8524" y="17298"/>
                    <a:pt x="8317" y="17338"/>
                    <a:pt x="8181" y="17496"/>
                  </a:cubicBezTo>
                  <a:cubicBezTo>
                    <a:pt x="7247" y="18560"/>
                    <a:pt x="5976" y="19177"/>
                    <a:pt x="4656" y="19177"/>
                  </a:cubicBezTo>
                  <a:cubicBezTo>
                    <a:pt x="4355" y="19177"/>
                    <a:pt x="4060" y="19144"/>
                    <a:pt x="3771" y="19085"/>
                  </a:cubicBezTo>
                  <a:cubicBezTo>
                    <a:pt x="4518" y="20590"/>
                    <a:pt x="5883" y="21596"/>
                    <a:pt x="7444" y="21596"/>
                  </a:cubicBezTo>
                  <a:cubicBezTo>
                    <a:pt x="8644" y="21596"/>
                    <a:pt x="9693" y="20997"/>
                    <a:pt x="10467" y="20031"/>
                  </a:cubicBezTo>
                  <a:cubicBezTo>
                    <a:pt x="10560" y="19913"/>
                    <a:pt x="10685" y="19855"/>
                    <a:pt x="10810" y="19855"/>
                  </a:cubicBezTo>
                  <a:cubicBezTo>
                    <a:pt x="10936" y="19855"/>
                    <a:pt x="11062" y="19913"/>
                    <a:pt x="11155" y="20031"/>
                  </a:cubicBezTo>
                  <a:cubicBezTo>
                    <a:pt x="11930" y="20997"/>
                    <a:pt x="12978" y="21596"/>
                    <a:pt x="14178" y="21596"/>
                  </a:cubicBezTo>
                  <a:cubicBezTo>
                    <a:pt x="15739" y="21596"/>
                    <a:pt x="17102" y="20590"/>
                    <a:pt x="17850" y="19085"/>
                  </a:cubicBezTo>
                  <a:cubicBezTo>
                    <a:pt x="17566" y="19144"/>
                    <a:pt x="17272" y="19177"/>
                    <a:pt x="16967" y="19177"/>
                  </a:cubicBezTo>
                  <a:cubicBezTo>
                    <a:pt x="15630" y="19177"/>
                    <a:pt x="14357" y="18560"/>
                    <a:pt x="13430" y="17496"/>
                  </a:cubicBezTo>
                  <a:cubicBezTo>
                    <a:pt x="13288" y="17332"/>
                    <a:pt x="13086" y="17291"/>
                    <a:pt x="12906" y="17383"/>
                  </a:cubicBezTo>
                  <a:cubicBezTo>
                    <a:pt x="12704" y="17481"/>
                    <a:pt x="12492" y="17535"/>
                    <a:pt x="12273" y="17535"/>
                  </a:cubicBezTo>
                  <a:cubicBezTo>
                    <a:pt x="11651" y="17535"/>
                    <a:pt x="11105" y="17122"/>
                    <a:pt x="10805" y="16504"/>
                  </a:cubicBezTo>
                  <a:close/>
                </a:path>
              </a:pathLst>
            </a:cu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564242">
                <a:defRPr b="0" sz="15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858" name="Knowledge"/>
            <p:cNvSpPr/>
            <p:nvPr/>
          </p:nvSpPr>
          <p:spPr>
            <a:xfrm>
              <a:off x="8255746" y="0"/>
              <a:ext cx="3961455" cy="2387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79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FB00"/>
            </a:solidFill>
            <a:ln w="127000" cap="flat">
              <a:solidFill>
                <a:srgbClr val="5E5E5E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18268" tIns="118268" rIns="118268" bIns="118268" numCol="1" anchor="ctr">
              <a:noAutofit/>
            </a:bodyPr>
            <a:lstStyle>
              <a:lvl1pPr defTabSz="2564242">
                <a:defRPr b="0" sz="4400">
                  <a:solidFill>
                    <a:srgbClr val="5E5E5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Knowledge</a:t>
              </a:r>
            </a:p>
          </p:txBody>
        </p:sp>
        <p:grpSp>
          <p:nvGrpSpPr>
            <p:cNvPr id="1861" name="Group"/>
            <p:cNvGrpSpPr/>
            <p:nvPr/>
          </p:nvGrpSpPr>
          <p:grpSpPr>
            <a:xfrm>
              <a:off x="5133140" y="1964356"/>
              <a:ext cx="2835168" cy="2278745"/>
              <a:chOff x="0" y="0"/>
              <a:chExt cx="2835166" cy="2278744"/>
            </a:xfrm>
          </p:grpSpPr>
          <p:sp>
            <p:nvSpPr>
              <p:cNvPr id="1859" name="Data"/>
              <p:cNvSpPr/>
              <p:nvPr/>
            </p:nvSpPr>
            <p:spPr>
              <a:xfrm>
                <a:off x="0" y="0"/>
                <a:ext cx="2278745" cy="2278745"/>
              </a:xfrm>
              <a:prstGeom prst="roundRect">
                <a:avLst>
                  <a:gd name="adj" fmla="val 15000"/>
                </a:avLst>
              </a:prstGeom>
              <a:solidFill>
                <a:srgbClr val="F2FFC2"/>
              </a:solidFill>
              <a:ln w="127000" cap="flat">
                <a:solidFill>
                  <a:srgbClr val="535353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1828800">
                  <a:defRPr sz="4400">
                    <a:solidFill>
                      <a:srgbClr val="63666A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Data</a:t>
                </a:r>
              </a:p>
            </p:txBody>
          </p:sp>
          <p:pic>
            <p:nvPicPr>
              <p:cNvPr id="1860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849068" y="258489"/>
                <a:ext cx="986099" cy="17617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862" name="Atom"/>
            <p:cNvSpPr/>
            <p:nvPr/>
          </p:nvSpPr>
          <p:spPr>
            <a:xfrm>
              <a:off x="12746256" y="2532919"/>
              <a:ext cx="1013504" cy="1141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600" fill="norm" stroke="1" extrusionOk="0">
                  <a:moveTo>
                    <a:pt x="10524" y="0"/>
                  </a:moveTo>
                  <a:cubicBezTo>
                    <a:pt x="9635" y="0"/>
                    <a:pt x="8359" y="577"/>
                    <a:pt x="7326" y="3327"/>
                  </a:cubicBezTo>
                  <a:cubicBezTo>
                    <a:pt x="7137" y="3832"/>
                    <a:pt x="6970" y="4380"/>
                    <a:pt x="6824" y="4961"/>
                  </a:cubicBezTo>
                  <a:cubicBezTo>
                    <a:pt x="6200" y="4785"/>
                    <a:pt x="5595" y="4643"/>
                    <a:pt x="5020" y="4540"/>
                  </a:cubicBezTo>
                  <a:cubicBezTo>
                    <a:pt x="1890" y="3980"/>
                    <a:pt x="703" y="4698"/>
                    <a:pt x="258" y="5400"/>
                  </a:cubicBezTo>
                  <a:cubicBezTo>
                    <a:pt x="-186" y="6101"/>
                    <a:pt x="-276" y="7396"/>
                    <a:pt x="1822" y="9586"/>
                  </a:cubicBezTo>
                  <a:cubicBezTo>
                    <a:pt x="2207" y="9988"/>
                    <a:pt x="2643" y="10394"/>
                    <a:pt x="3123" y="10799"/>
                  </a:cubicBezTo>
                  <a:cubicBezTo>
                    <a:pt x="2644" y="11204"/>
                    <a:pt x="2207" y="11610"/>
                    <a:pt x="1822" y="12013"/>
                  </a:cubicBezTo>
                  <a:cubicBezTo>
                    <a:pt x="-276" y="14202"/>
                    <a:pt x="-186" y="15499"/>
                    <a:pt x="258" y="16200"/>
                  </a:cubicBezTo>
                  <a:cubicBezTo>
                    <a:pt x="591" y="16726"/>
                    <a:pt x="1341" y="17260"/>
                    <a:pt x="3011" y="17260"/>
                  </a:cubicBezTo>
                  <a:cubicBezTo>
                    <a:pt x="3571" y="17260"/>
                    <a:pt x="4234" y="17200"/>
                    <a:pt x="5020" y="17060"/>
                  </a:cubicBezTo>
                  <a:cubicBezTo>
                    <a:pt x="5595" y="16957"/>
                    <a:pt x="6200" y="16815"/>
                    <a:pt x="6824" y="16639"/>
                  </a:cubicBezTo>
                  <a:cubicBezTo>
                    <a:pt x="6970" y="17220"/>
                    <a:pt x="7137" y="17766"/>
                    <a:pt x="7326" y="18271"/>
                  </a:cubicBezTo>
                  <a:cubicBezTo>
                    <a:pt x="8359" y="21022"/>
                    <a:pt x="9635" y="21600"/>
                    <a:pt x="10524" y="21600"/>
                  </a:cubicBezTo>
                  <a:cubicBezTo>
                    <a:pt x="11413" y="21600"/>
                    <a:pt x="12689" y="21022"/>
                    <a:pt x="13722" y="18271"/>
                  </a:cubicBezTo>
                  <a:cubicBezTo>
                    <a:pt x="13911" y="17766"/>
                    <a:pt x="14080" y="17220"/>
                    <a:pt x="14226" y="16639"/>
                  </a:cubicBezTo>
                  <a:cubicBezTo>
                    <a:pt x="14850" y="16815"/>
                    <a:pt x="15453" y="16957"/>
                    <a:pt x="16028" y="17060"/>
                  </a:cubicBezTo>
                  <a:cubicBezTo>
                    <a:pt x="16814" y="17200"/>
                    <a:pt x="17479" y="17260"/>
                    <a:pt x="18038" y="17260"/>
                  </a:cubicBezTo>
                  <a:cubicBezTo>
                    <a:pt x="19709" y="17260"/>
                    <a:pt x="20457" y="16726"/>
                    <a:pt x="20790" y="16200"/>
                  </a:cubicBezTo>
                  <a:cubicBezTo>
                    <a:pt x="21234" y="15499"/>
                    <a:pt x="21324" y="14202"/>
                    <a:pt x="19226" y="12013"/>
                  </a:cubicBezTo>
                  <a:cubicBezTo>
                    <a:pt x="18841" y="11610"/>
                    <a:pt x="18405" y="11204"/>
                    <a:pt x="17925" y="10799"/>
                  </a:cubicBezTo>
                  <a:cubicBezTo>
                    <a:pt x="18404" y="10394"/>
                    <a:pt x="18841" y="9988"/>
                    <a:pt x="19226" y="9586"/>
                  </a:cubicBezTo>
                  <a:cubicBezTo>
                    <a:pt x="21324" y="7396"/>
                    <a:pt x="21234" y="6101"/>
                    <a:pt x="20790" y="5400"/>
                  </a:cubicBezTo>
                  <a:cubicBezTo>
                    <a:pt x="20345" y="4698"/>
                    <a:pt x="19158" y="3980"/>
                    <a:pt x="16028" y="4540"/>
                  </a:cubicBezTo>
                  <a:cubicBezTo>
                    <a:pt x="15453" y="4643"/>
                    <a:pt x="14850" y="4785"/>
                    <a:pt x="14226" y="4961"/>
                  </a:cubicBezTo>
                  <a:cubicBezTo>
                    <a:pt x="14080" y="4380"/>
                    <a:pt x="13911" y="3832"/>
                    <a:pt x="13722" y="3327"/>
                  </a:cubicBezTo>
                  <a:cubicBezTo>
                    <a:pt x="12689" y="577"/>
                    <a:pt x="11413" y="0"/>
                    <a:pt x="10524" y="0"/>
                  </a:cubicBezTo>
                  <a:close/>
                  <a:moveTo>
                    <a:pt x="10524" y="856"/>
                  </a:moveTo>
                  <a:cubicBezTo>
                    <a:pt x="11556" y="856"/>
                    <a:pt x="12661" y="2513"/>
                    <a:pt x="13329" y="5231"/>
                  </a:cubicBezTo>
                  <a:cubicBezTo>
                    <a:pt x="12420" y="5525"/>
                    <a:pt x="11478" y="5885"/>
                    <a:pt x="10524" y="6304"/>
                  </a:cubicBezTo>
                  <a:cubicBezTo>
                    <a:pt x="9571" y="5885"/>
                    <a:pt x="8628" y="5525"/>
                    <a:pt x="7719" y="5231"/>
                  </a:cubicBezTo>
                  <a:cubicBezTo>
                    <a:pt x="8386" y="2513"/>
                    <a:pt x="9492" y="856"/>
                    <a:pt x="10524" y="856"/>
                  </a:cubicBezTo>
                  <a:close/>
                  <a:moveTo>
                    <a:pt x="3015" y="5197"/>
                  </a:moveTo>
                  <a:cubicBezTo>
                    <a:pt x="3968" y="5197"/>
                    <a:pt x="5206" y="5394"/>
                    <a:pt x="6633" y="5801"/>
                  </a:cubicBezTo>
                  <a:cubicBezTo>
                    <a:pt x="6458" y="6665"/>
                    <a:pt x="6330" y="7591"/>
                    <a:pt x="6252" y="8553"/>
                  </a:cubicBezTo>
                  <a:cubicBezTo>
                    <a:pt x="5377" y="9095"/>
                    <a:pt x="4562" y="9658"/>
                    <a:pt x="3828" y="10229"/>
                  </a:cubicBezTo>
                  <a:cubicBezTo>
                    <a:pt x="3348" y="9826"/>
                    <a:pt x="2912" y="9422"/>
                    <a:pt x="2530" y="9023"/>
                  </a:cubicBezTo>
                  <a:cubicBezTo>
                    <a:pt x="1217" y="7653"/>
                    <a:pt x="672" y="6459"/>
                    <a:pt x="1072" y="5828"/>
                  </a:cubicBezTo>
                  <a:cubicBezTo>
                    <a:pt x="1335" y="5413"/>
                    <a:pt x="2020" y="5197"/>
                    <a:pt x="3015" y="5197"/>
                  </a:cubicBezTo>
                  <a:close/>
                  <a:moveTo>
                    <a:pt x="18035" y="5197"/>
                  </a:moveTo>
                  <a:cubicBezTo>
                    <a:pt x="19030" y="5197"/>
                    <a:pt x="19713" y="5413"/>
                    <a:pt x="19976" y="5828"/>
                  </a:cubicBezTo>
                  <a:cubicBezTo>
                    <a:pt x="20376" y="6459"/>
                    <a:pt x="19831" y="7653"/>
                    <a:pt x="18518" y="9023"/>
                  </a:cubicBezTo>
                  <a:cubicBezTo>
                    <a:pt x="18136" y="9422"/>
                    <a:pt x="17702" y="9826"/>
                    <a:pt x="17221" y="10229"/>
                  </a:cubicBezTo>
                  <a:cubicBezTo>
                    <a:pt x="16488" y="9658"/>
                    <a:pt x="15673" y="9095"/>
                    <a:pt x="14798" y="8553"/>
                  </a:cubicBezTo>
                  <a:cubicBezTo>
                    <a:pt x="14720" y="7591"/>
                    <a:pt x="14590" y="6665"/>
                    <a:pt x="14415" y="5801"/>
                  </a:cubicBezTo>
                  <a:cubicBezTo>
                    <a:pt x="15842" y="5394"/>
                    <a:pt x="17082" y="5197"/>
                    <a:pt x="18035" y="5197"/>
                  </a:cubicBezTo>
                  <a:close/>
                  <a:moveTo>
                    <a:pt x="7532" y="6078"/>
                  </a:moveTo>
                  <a:cubicBezTo>
                    <a:pt x="8148" y="6281"/>
                    <a:pt x="8794" y="6520"/>
                    <a:pt x="9461" y="6795"/>
                  </a:cubicBezTo>
                  <a:cubicBezTo>
                    <a:pt x="9088" y="6975"/>
                    <a:pt x="8715" y="7162"/>
                    <a:pt x="8343" y="7358"/>
                  </a:cubicBezTo>
                  <a:cubicBezTo>
                    <a:pt x="7971" y="7553"/>
                    <a:pt x="7605" y="7754"/>
                    <a:pt x="7248" y="7958"/>
                  </a:cubicBezTo>
                  <a:cubicBezTo>
                    <a:pt x="7320" y="7295"/>
                    <a:pt x="7416" y="6666"/>
                    <a:pt x="7532" y="6078"/>
                  </a:cubicBezTo>
                  <a:close/>
                  <a:moveTo>
                    <a:pt x="13516" y="6078"/>
                  </a:moveTo>
                  <a:cubicBezTo>
                    <a:pt x="13632" y="6666"/>
                    <a:pt x="13728" y="7295"/>
                    <a:pt x="13800" y="7958"/>
                  </a:cubicBezTo>
                  <a:cubicBezTo>
                    <a:pt x="13443" y="7754"/>
                    <a:pt x="13078" y="7553"/>
                    <a:pt x="12706" y="7358"/>
                  </a:cubicBezTo>
                  <a:cubicBezTo>
                    <a:pt x="12335" y="7162"/>
                    <a:pt x="11962" y="6975"/>
                    <a:pt x="11589" y="6795"/>
                  </a:cubicBezTo>
                  <a:cubicBezTo>
                    <a:pt x="12256" y="6520"/>
                    <a:pt x="12900" y="6281"/>
                    <a:pt x="13516" y="6078"/>
                  </a:cubicBezTo>
                  <a:close/>
                  <a:moveTo>
                    <a:pt x="10524" y="7258"/>
                  </a:moveTo>
                  <a:cubicBezTo>
                    <a:pt x="11084" y="7514"/>
                    <a:pt x="11656" y="7793"/>
                    <a:pt x="12236" y="8099"/>
                  </a:cubicBezTo>
                  <a:cubicBezTo>
                    <a:pt x="12807" y="8399"/>
                    <a:pt x="13361" y="8709"/>
                    <a:pt x="13892" y="9029"/>
                  </a:cubicBezTo>
                  <a:cubicBezTo>
                    <a:pt x="13929" y="9598"/>
                    <a:pt x="13948" y="10189"/>
                    <a:pt x="13948" y="10799"/>
                  </a:cubicBezTo>
                  <a:cubicBezTo>
                    <a:pt x="13948" y="11410"/>
                    <a:pt x="13927" y="12000"/>
                    <a:pt x="13890" y="12570"/>
                  </a:cubicBezTo>
                  <a:cubicBezTo>
                    <a:pt x="13359" y="12889"/>
                    <a:pt x="12806" y="13201"/>
                    <a:pt x="12236" y="13501"/>
                  </a:cubicBezTo>
                  <a:cubicBezTo>
                    <a:pt x="11655" y="13807"/>
                    <a:pt x="11084" y="14087"/>
                    <a:pt x="10524" y="14342"/>
                  </a:cubicBezTo>
                  <a:cubicBezTo>
                    <a:pt x="9964" y="14087"/>
                    <a:pt x="9393" y="13807"/>
                    <a:pt x="8812" y="13501"/>
                  </a:cubicBezTo>
                  <a:cubicBezTo>
                    <a:pt x="8241" y="13201"/>
                    <a:pt x="7689" y="12891"/>
                    <a:pt x="7158" y="12571"/>
                  </a:cubicBezTo>
                  <a:cubicBezTo>
                    <a:pt x="7121" y="12002"/>
                    <a:pt x="7100" y="11410"/>
                    <a:pt x="7100" y="10799"/>
                  </a:cubicBezTo>
                  <a:cubicBezTo>
                    <a:pt x="7100" y="10189"/>
                    <a:pt x="7121" y="9598"/>
                    <a:pt x="7158" y="9029"/>
                  </a:cubicBezTo>
                  <a:cubicBezTo>
                    <a:pt x="7689" y="8709"/>
                    <a:pt x="8241" y="8399"/>
                    <a:pt x="8812" y="8099"/>
                  </a:cubicBezTo>
                  <a:cubicBezTo>
                    <a:pt x="9393" y="7793"/>
                    <a:pt x="9964" y="7514"/>
                    <a:pt x="10524" y="7258"/>
                  </a:cubicBezTo>
                  <a:close/>
                  <a:moveTo>
                    <a:pt x="10524" y="9608"/>
                  </a:moveTo>
                  <a:cubicBezTo>
                    <a:pt x="10189" y="9608"/>
                    <a:pt x="9855" y="9724"/>
                    <a:pt x="9600" y="9957"/>
                  </a:cubicBezTo>
                  <a:cubicBezTo>
                    <a:pt x="9089" y="10422"/>
                    <a:pt x="9089" y="11178"/>
                    <a:pt x="9600" y="11643"/>
                  </a:cubicBezTo>
                  <a:cubicBezTo>
                    <a:pt x="10110" y="12108"/>
                    <a:pt x="10938" y="12108"/>
                    <a:pt x="11448" y="11643"/>
                  </a:cubicBezTo>
                  <a:cubicBezTo>
                    <a:pt x="11959" y="11178"/>
                    <a:pt x="11959" y="10422"/>
                    <a:pt x="11448" y="9957"/>
                  </a:cubicBezTo>
                  <a:cubicBezTo>
                    <a:pt x="11193" y="9724"/>
                    <a:pt x="10859" y="9608"/>
                    <a:pt x="10524" y="9608"/>
                  </a:cubicBezTo>
                  <a:close/>
                  <a:moveTo>
                    <a:pt x="6185" y="9638"/>
                  </a:moveTo>
                  <a:cubicBezTo>
                    <a:pt x="6169" y="10021"/>
                    <a:pt x="6161" y="10408"/>
                    <a:pt x="6161" y="10799"/>
                  </a:cubicBezTo>
                  <a:cubicBezTo>
                    <a:pt x="6161" y="11190"/>
                    <a:pt x="6169" y="11579"/>
                    <a:pt x="6185" y="11962"/>
                  </a:cubicBezTo>
                  <a:cubicBezTo>
                    <a:pt x="5601" y="11581"/>
                    <a:pt x="5050" y="11191"/>
                    <a:pt x="4540" y="10799"/>
                  </a:cubicBezTo>
                  <a:cubicBezTo>
                    <a:pt x="5050" y="10407"/>
                    <a:pt x="5601" y="10019"/>
                    <a:pt x="6185" y="9638"/>
                  </a:cubicBezTo>
                  <a:close/>
                  <a:moveTo>
                    <a:pt x="14863" y="9638"/>
                  </a:moveTo>
                  <a:cubicBezTo>
                    <a:pt x="15447" y="10019"/>
                    <a:pt x="15998" y="10407"/>
                    <a:pt x="16508" y="10799"/>
                  </a:cubicBezTo>
                  <a:cubicBezTo>
                    <a:pt x="15998" y="11191"/>
                    <a:pt x="15447" y="11581"/>
                    <a:pt x="14863" y="11962"/>
                  </a:cubicBezTo>
                  <a:cubicBezTo>
                    <a:pt x="14879" y="11579"/>
                    <a:pt x="14887" y="11190"/>
                    <a:pt x="14887" y="10799"/>
                  </a:cubicBezTo>
                  <a:cubicBezTo>
                    <a:pt x="14887" y="10408"/>
                    <a:pt x="14879" y="10021"/>
                    <a:pt x="14863" y="9638"/>
                  </a:cubicBezTo>
                  <a:close/>
                  <a:moveTo>
                    <a:pt x="3828" y="11371"/>
                  </a:moveTo>
                  <a:cubicBezTo>
                    <a:pt x="4562" y="11942"/>
                    <a:pt x="5377" y="12505"/>
                    <a:pt x="6252" y="13047"/>
                  </a:cubicBezTo>
                  <a:cubicBezTo>
                    <a:pt x="6330" y="14009"/>
                    <a:pt x="6458" y="14933"/>
                    <a:pt x="6633" y="15797"/>
                  </a:cubicBezTo>
                  <a:cubicBezTo>
                    <a:pt x="5206" y="16204"/>
                    <a:pt x="3968" y="16403"/>
                    <a:pt x="3015" y="16403"/>
                  </a:cubicBezTo>
                  <a:cubicBezTo>
                    <a:pt x="2020" y="16403"/>
                    <a:pt x="1335" y="16187"/>
                    <a:pt x="1072" y="15772"/>
                  </a:cubicBezTo>
                  <a:cubicBezTo>
                    <a:pt x="672" y="15141"/>
                    <a:pt x="1217" y="13947"/>
                    <a:pt x="2530" y="12577"/>
                  </a:cubicBezTo>
                  <a:cubicBezTo>
                    <a:pt x="2912" y="12178"/>
                    <a:pt x="3348" y="11774"/>
                    <a:pt x="3828" y="11371"/>
                  </a:cubicBezTo>
                  <a:close/>
                  <a:moveTo>
                    <a:pt x="17220" y="11371"/>
                  </a:moveTo>
                  <a:cubicBezTo>
                    <a:pt x="17700" y="11774"/>
                    <a:pt x="18136" y="12178"/>
                    <a:pt x="18518" y="12577"/>
                  </a:cubicBezTo>
                  <a:cubicBezTo>
                    <a:pt x="19831" y="13947"/>
                    <a:pt x="20376" y="15141"/>
                    <a:pt x="19976" y="15772"/>
                  </a:cubicBezTo>
                  <a:cubicBezTo>
                    <a:pt x="19713" y="16187"/>
                    <a:pt x="19030" y="16403"/>
                    <a:pt x="18035" y="16403"/>
                  </a:cubicBezTo>
                  <a:cubicBezTo>
                    <a:pt x="17082" y="16403"/>
                    <a:pt x="15842" y="16204"/>
                    <a:pt x="14415" y="15797"/>
                  </a:cubicBezTo>
                  <a:cubicBezTo>
                    <a:pt x="14590" y="14933"/>
                    <a:pt x="14718" y="14009"/>
                    <a:pt x="14796" y="13047"/>
                  </a:cubicBezTo>
                  <a:cubicBezTo>
                    <a:pt x="15671" y="12505"/>
                    <a:pt x="16486" y="11942"/>
                    <a:pt x="17220" y="11371"/>
                  </a:cubicBezTo>
                  <a:close/>
                  <a:moveTo>
                    <a:pt x="7248" y="13642"/>
                  </a:moveTo>
                  <a:cubicBezTo>
                    <a:pt x="7605" y="13846"/>
                    <a:pt x="7971" y="14047"/>
                    <a:pt x="8343" y="14242"/>
                  </a:cubicBezTo>
                  <a:cubicBezTo>
                    <a:pt x="8715" y="14438"/>
                    <a:pt x="9088" y="14625"/>
                    <a:pt x="9461" y="14805"/>
                  </a:cubicBezTo>
                  <a:cubicBezTo>
                    <a:pt x="8794" y="15080"/>
                    <a:pt x="8148" y="15319"/>
                    <a:pt x="7532" y="15522"/>
                  </a:cubicBezTo>
                  <a:cubicBezTo>
                    <a:pt x="7416" y="14934"/>
                    <a:pt x="7320" y="14305"/>
                    <a:pt x="7248" y="13642"/>
                  </a:cubicBezTo>
                  <a:close/>
                  <a:moveTo>
                    <a:pt x="13800" y="13642"/>
                  </a:moveTo>
                  <a:cubicBezTo>
                    <a:pt x="13728" y="14305"/>
                    <a:pt x="13632" y="14934"/>
                    <a:pt x="13516" y="15522"/>
                  </a:cubicBezTo>
                  <a:cubicBezTo>
                    <a:pt x="12900" y="15319"/>
                    <a:pt x="12256" y="15080"/>
                    <a:pt x="11589" y="14805"/>
                  </a:cubicBezTo>
                  <a:cubicBezTo>
                    <a:pt x="11962" y="14625"/>
                    <a:pt x="12335" y="14438"/>
                    <a:pt x="12706" y="14242"/>
                  </a:cubicBezTo>
                  <a:cubicBezTo>
                    <a:pt x="13078" y="14047"/>
                    <a:pt x="13443" y="13846"/>
                    <a:pt x="13800" y="13642"/>
                  </a:cubicBezTo>
                  <a:close/>
                  <a:moveTo>
                    <a:pt x="10524" y="15294"/>
                  </a:moveTo>
                  <a:cubicBezTo>
                    <a:pt x="11478" y="15713"/>
                    <a:pt x="12420" y="16075"/>
                    <a:pt x="13329" y="16369"/>
                  </a:cubicBezTo>
                  <a:cubicBezTo>
                    <a:pt x="12661" y="19087"/>
                    <a:pt x="11556" y="20744"/>
                    <a:pt x="10524" y="20744"/>
                  </a:cubicBezTo>
                  <a:cubicBezTo>
                    <a:pt x="9492" y="20744"/>
                    <a:pt x="8386" y="19087"/>
                    <a:pt x="7719" y="16369"/>
                  </a:cubicBezTo>
                  <a:cubicBezTo>
                    <a:pt x="8628" y="16075"/>
                    <a:pt x="9571" y="15713"/>
                    <a:pt x="10524" y="15294"/>
                  </a:cubicBezTo>
                  <a:close/>
                </a:path>
              </a:pathLst>
            </a:custGeom>
            <a:solidFill>
              <a:srgbClr val="0433FF"/>
            </a:solidFill>
            <a:ln w="25400" cap="flat">
              <a:solidFill>
                <a:srgbClr val="51A7F9"/>
              </a:solidFill>
              <a:prstDash val="solid"/>
              <a:miter lim="800000"/>
            </a:ln>
            <a:effectLst/>
          </p:spPr>
          <p:txBody>
            <a:bodyPr wrap="square" lIns="118268" tIns="118268" rIns="118268" bIns="118268" numCol="1" anchor="ctr">
              <a:noAutofit/>
            </a:bodyPr>
            <a:lstStyle/>
            <a:p>
              <a:pPr defTabSz="2564242">
                <a:defRPr b="0" sz="158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1863" name="Sensor events…"/>
            <p:cNvSpPr/>
            <p:nvPr/>
          </p:nvSpPr>
          <p:spPr>
            <a:xfrm>
              <a:off x="2356104" y="276956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Sensor events</a:t>
              </a:r>
            </a:p>
            <a:p>
              <a:pPr/>
            </a:p>
            <a:p>
              <a:pPr/>
              <a:r>
                <a:t>Video</a:t>
              </a:r>
            </a:p>
            <a:p>
              <a:pPr/>
            </a:p>
            <a:p>
              <a:pPr/>
              <a:r>
                <a:t>Social media interactions</a:t>
              </a:r>
            </a:p>
            <a:p>
              <a:pPr/>
            </a:p>
            <a:p>
              <a:pPr/>
              <a:r>
                <a:t>Transactions</a:t>
              </a:r>
            </a:p>
            <a:p>
              <a:pPr/>
            </a:p>
            <a:p>
              <a:pPr/>
              <a:r>
                <a:t>Audio</a:t>
              </a:r>
            </a:p>
            <a:p>
              <a:pPr/>
            </a:p>
            <a:p>
              <a:pPr/>
              <a:r>
                <a:t>...</a:t>
              </a:r>
            </a:p>
          </p:txBody>
        </p:sp>
        <p:sp>
          <p:nvSpPr>
            <p:cNvPr id="1864" name="Autonomous driving…"/>
            <p:cNvSpPr/>
            <p:nvPr/>
          </p:nvSpPr>
          <p:spPr>
            <a:xfrm>
              <a:off x="20675076" y="260631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Autonomous driving</a:t>
              </a:r>
            </a:p>
            <a:p>
              <a:pPr/>
            </a:p>
            <a:p>
              <a:pPr/>
              <a:r>
                <a:t>Cyber defence</a:t>
              </a:r>
            </a:p>
            <a:p>
              <a:pPr/>
            </a:p>
            <a:p>
              <a:pPr/>
              <a:r>
                <a:t>Intelligent assistants</a:t>
              </a:r>
            </a:p>
            <a:p>
              <a:pPr/>
            </a:p>
            <a:p>
              <a:pPr/>
              <a:r>
                <a:t>Weather forecasts</a:t>
              </a:r>
            </a:p>
            <a:p>
              <a:pPr/>
            </a:p>
            <a:p>
              <a:pPr/>
              <a:r>
                <a:t>...</a:t>
              </a:r>
            </a:p>
          </p:txBody>
        </p:sp>
        <p:sp>
          <p:nvSpPr>
            <p:cNvPr id="1865" name="Analytics"/>
            <p:cNvSpPr/>
            <p:nvPr/>
          </p:nvSpPr>
          <p:spPr>
            <a:xfrm>
              <a:off x="10981257" y="31287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1828800">
                <a:defRPr sz="4400">
                  <a:solidFill>
                    <a:srgbClr val="5E5E5E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Analytics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Snapshot Use-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Snapshot Use-cases</a:t>
            </a:r>
          </a:p>
        </p:txBody>
      </p:sp>
      <p:sp>
        <p:nvSpPr>
          <p:cNvPr id="1871" name="Rollback recovery (Partial)…"/>
          <p:cNvSpPr txBox="1"/>
          <p:nvPr>
            <p:ph type="body" sz="half" idx="1"/>
          </p:nvPr>
        </p:nvSpPr>
        <p:spPr>
          <a:xfrm>
            <a:off x="1689100" y="3149600"/>
            <a:ext cx="9398000" cy="9296400"/>
          </a:xfrm>
          <a:prstGeom prst="rect">
            <a:avLst/>
          </a:prstGeom>
        </p:spPr>
        <p:txBody>
          <a:bodyPr/>
          <a:lstStyle/>
          <a:p>
            <a:pPr/>
            <a:r>
              <a:t>Rollback recovery (Partial)</a:t>
            </a:r>
          </a:p>
          <a:p>
            <a:pPr/>
            <a:r>
              <a:t>Rescaling (Full)</a:t>
            </a:r>
          </a:p>
          <a:p>
            <a:pPr/>
            <a:r>
              <a:t>Restart from beginning of latest epoch</a:t>
            </a:r>
          </a:p>
        </p:txBody>
      </p:sp>
      <p:sp>
        <p:nvSpPr>
          <p:cNvPr id="1872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7100" y="4533900"/>
            <a:ext cx="11607800" cy="652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napshotting Attrib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Snapshotting Attributes</a:t>
            </a:r>
          </a:p>
        </p:txBody>
      </p:sp>
      <p:sp>
        <p:nvSpPr>
          <p:cNvPr id="1876" name="Modular state backend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550" indent="-463550" defTabSz="602615">
              <a:spcBef>
                <a:spcPts val="4300"/>
              </a:spcBef>
              <a:defRPr sz="3504"/>
            </a:pPr>
            <a:r>
              <a:t>Modular state backend:</a:t>
            </a:r>
          </a:p>
          <a:p>
            <a:pPr lvl="1" marL="927100" indent="-463550" defTabSz="602615">
              <a:spcBef>
                <a:spcPts val="4300"/>
              </a:spcBef>
              <a:defRPr sz="3504"/>
            </a:pPr>
            <a:r>
              <a:t>Local:</a:t>
            </a:r>
          </a:p>
          <a:p>
            <a:pPr lvl="2" marL="1390650" indent="-463550" defTabSz="602615">
              <a:spcBef>
                <a:spcPts val="4300"/>
              </a:spcBef>
              <a:defRPr sz="3504"/>
            </a:pPr>
            <a:r>
              <a:t>In-memory or out-of-core, RocksDB</a:t>
            </a:r>
          </a:p>
          <a:p>
            <a:pPr lvl="1" marL="927100" indent="-463550" defTabSz="602615">
              <a:spcBef>
                <a:spcPts val="4300"/>
              </a:spcBef>
              <a:defRPr sz="3504"/>
            </a:pPr>
            <a:r>
              <a:t>External: DBMS</a:t>
            </a:r>
          </a:p>
          <a:p>
            <a:pPr lvl="2" marL="1390650" indent="-463550" defTabSz="602615">
              <a:spcBef>
                <a:spcPts val="4300"/>
              </a:spcBef>
              <a:defRPr sz="3504"/>
            </a:pPr>
            <a:r>
              <a:t>MVCC-enabled (Multi-Version Concurrency Control): Keep multiple versions</a:t>
            </a:r>
          </a:p>
          <a:p>
            <a:pPr lvl="2" marL="1390650" indent="-463550" defTabSz="602615">
              <a:spcBef>
                <a:spcPts val="4300"/>
              </a:spcBef>
              <a:defRPr sz="3504"/>
            </a:pPr>
            <a:r>
              <a:t>Non-MVCC: Write-Ahead-Log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Ad-hoc queries: Flink's uncommitted state can be read (key-val) from external systems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Async compactions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Lazy materialization (Log-structured merge)</a:t>
            </a:r>
          </a:p>
        </p:txBody>
      </p:sp>
      <p:sp>
        <p:nvSpPr>
          <p:cNvPr id="1877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Exactly-once Deli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Exactly-once Delivery</a:t>
            </a:r>
          </a:p>
        </p:txBody>
      </p:sp>
      <p:sp>
        <p:nvSpPr>
          <p:cNvPr id="1880" name="Idemptotent sinks + Deterministic strea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Idemptotent sinks + Deterministic streams</a:t>
            </a:r>
          </a:p>
          <a:p>
            <a:pPr/>
            <a:r>
              <a:t>Transactional sinks:</a:t>
            </a:r>
          </a:p>
          <a:p>
            <a:pPr lvl="1"/>
            <a:r>
              <a:t>WAL + 2-phase commit</a:t>
            </a:r>
          </a:p>
          <a:p>
            <a:pPr lvl="1"/>
            <a:r>
              <a:t>Eagerly append uncommitted changes</a:t>
            </a:r>
          </a:p>
        </p:txBody>
      </p:sp>
      <p:sp>
        <p:nvSpPr>
          <p:cNvPr id="1881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Algorithms</a:t>
            </a:r>
          </a:p>
        </p:txBody>
      </p:sp>
      <p:sp>
        <p:nvSpPr>
          <p:cNvPr id="1884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1933" y="2927350"/>
            <a:ext cx="10388601" cy="810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1566" y="2965450"/>
            <a:ext cx="10350501" cy="960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9" name="BIN"/>
          <p:cNvSpPr/>
          <p:nvPr/>
        </p:nvSpPr>
        <p:spPr>
          <a:xfrm>
            <a:off x="0" y="0"/>
            <a:ext cx="24384001" cy="13716001"/>
          </a:xfrm>
          <a:prstGeom prst="rect">
            <a:avLst/>
          </a:prstGeom>
          <a:solidFill>
            <a:schemeClr val="accent6">
              <a:satOff val="-15798"/>
              <a:lumOff val="-1751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1892" name="Incremental query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Incremental query model</a:t>
            </a:r>
          </a:p>
          <a:p>
            <a:pPr/>
            <a:r>
              <a:t>Easy to integrate with external systems</a:t>
            </a:r>
          </a:p>
          <a:p>
            <a:pPr/>
            <a:r>
              <a:t>Exactly-once transactional model</a:t>
            </a:r>
          </a:p>
          <a:p>
            <a:pPr/>
            <a:r>
              <a:t>Hybrid batch / streaming API</a:t>
            </a:r>
          </a:p>
          <a:p>
            <a:pPr/>
            <a:r>
              <a:t>Re-use SQL engine, optimizer, and code generator</a:t>
            </a:r>
          </a:p>
          <a:p>
            <a:pPr/>
            <a:r>
              <a:t>Write-ahead event log (manual/automatic recompute)</a:t>
            </a:r>
          </a:p>
        </p:txBody>
      </p:sp>
      <p:sp>
        <p:nvSpPr>
          <p:cNvPr id="1893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Requirements</a:t>
            </a:r>
          </a:p>
        </p:txBody>
      </p:sp>
      <p:sp>
        <p:nvSpPr>
          <p:cNvPr id="1896" name="Input sources must be replay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 sources must be replayable</a:t>
            </a:r>
          </a:p>
          <a:p>
            <a:pPr/>
            <a:r>
              <a:t>Output sinks must support idempotent writes</a:t>
            </a:r>
          </a:p>
        </p:txBody>
      </p:sp>
      <p:sp>
        <p:nvSpPr>
          <p:cNvPr id="1897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State</a:t>
            </a:r>
          </a:p>
        </p:txBody>
      </p:sp>
      <p:sp>
        <p:nvSpPr>
          <p:cNvPr id="1900" name="Write-ahead-log keeps track of data written to output sin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Write-ahead-log keeps track of data written to output sinks</a:t>
            </a:r>
          </a:p>
          <a:p>
            <a:pPr/>
            <a:r>
              <a:t>State store holds state snapshots for long-running aggregation operators</a:t>
            </a:r>
          </a:p>
        </p:txBody>
      </p:sp>
      <p:sp>
        <p:nvSpPr>
          <p:cNvPr id="1901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"/>
          <p:cNvGrpSpPr/>
          <p:nvPr/>
        </p:nvGrpSpPr>
        <p:grpSpPr>
          <a:xfrm>
            <a:off x="2872244" y="4931480"/>
            <a:ext cx="8246337" cy="5431405"/>
            <a:chOff x="0" y="0"/>
            <a:chExt cx="8246336" cy="5431403"/>
          </a:xfrm>
        </p:grpSpPr>
        <p:sp>
          <p:nvSpPr>
            <p:cNvPr id="309" name="Line"/>
            <p:cNvSpPr/>
            <p:nvPr/>
          </p:nvSpPr>
          <p:spPr>
            <a:xfrm flipV="1">
              <a:off x="4857185" y="811161"/>
              <a:ext cx="2446237" cy="4062998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0" name="Line"/>
            <p:cNvSpPr/>
            <p:nvPr/>
          </p:nvSpPr>
          <p:spPr>
            <a:xfrm>
              <a:off x="2486821" y="692574"/>
              <a:ext cx="2935623" cy="2037349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1" name="Line"/>
            <p:cNvSpPr/>
            <p:nvPr/>
          </p:nvSpPr>
          <p:spPr>
            <a:xfrm>
              <a:off x="858177" y="2855429"/>
              <a:ext cx="7388158" cy="1"/>
            </a:xfrm>
            <a:prstGeom prst="line">
              <a:avLst/>
            </a:prstGeom>
            <a:noFill/>
            <a:ln w="127000" cap="flat">
              <a:solidFill>
                <a:srgbClr val="44444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2" name="Line"/>
            <p:cNvSpPr/>
            <p:nvPr/>
          </p:nvSpPr>
          <p:spPr>
            <a:xfrm flipV="1">
              <a:off x="858177" y="653201"/>
              <a:ext cx="7388159" cy="1"/>
            </a:xfrm>
            <a:prstGeom prst="line">
              <a:avLst/>
            </a:prstGeom>
            <a:noFill/>
            <a:ln w="127000" cap="flat">
              <a:solidFill>
                <a:srgbClr val="44444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" name="Line"/>
            <p:cNvSpPr/>
            <p:nvPr/>
          </p:nvSpPr>
          <p:spPr>
            <a:xfrm>
              <a:off x="858177" y="5057656"/>
              <a:ext cx="7388158" cy="1"/>
            </a:xfrm>
            <a:prstGeom prst="line">
              <a:avLst/>
            </a:prstGeom>
            <a:noFill/>
            <a:ln w="127000" cap="flat">
              <a:solidFill>
                <a:srgbClr val="44444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4" name="p1"/>
            <p:cNvSpPr txBox="1"/>
            <p:nvPr/>
          </p:nvSpPr>
          <p:spPr>
            <a:xfrm>
              <a:off x="0" y="0"/>
              <a:ext cx="821102" cy="1026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</a:t>
              </a:r>
              <a:r>
                <a:rPr baseline="-5999"/>
                <a:t>1</a:t>
              </a:r>
            </a:p>
          </p:txBody>
        </p:sp>
        <p:sp>
          <p:nvSpPr>
            <p:cNvPr id="315" name="p2"/>
            <p:cNvSpPr txBox="1"/>
            <p:nvPr/>
          </p:nvSpPr>
          <p:spPr>
            <a:xfrm>
              <a:off x="0" y="2202226"/>
              <a:ext cx="821102" cy="1026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</a:t>
              </a:r>
              <a:r>
                <a:rPr baseline="-5999"/>
                <a:t>2</a:t>
              </a:r>
            </a:p>
          </p:txBody>
        </p:sp>
        <p:sp>
          <p:nvSpPr>
            <p:cNvPr id="316" name="p3"/>
            <p:cNvSpPr txBox="1"/>
            <p:nvPr/>
          </p:nvSpPr>
          <p:spPr>
            <a:xfrm>
              <a:off x="0" y="4404454"/>
              <a:ext cx="821102" cy="1026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</a:t>
              </a:r>
              <a:r>
                <a:rPr baseline="-5999"/>
                <a:t>3</a:t>
              </a:r>
            </a:p>
          </p:txBody>
        </p:sp>
        <p:sp>
          <p:nvSpPr>
            <p:cNvPr id="317" name="Circle"/>
            <p:cNvSpPr/>
            <p:nvPr/>
          </p:nvSpPr>
          <p:spPr>
            <a:xfrm>
              <a:off x="5368192" y="2653516"/>
              <a:ext cx="403825" cy="403826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8" name="Circle"/>
            <p:cNvSpPr/>
            <p:nvPr/>
          </p:nvSpPr>
          <p:spPr>
            <a:xfrm>
              <a:off x="2204845" y="439723"/>
              <a:ext cx="403825" cy="403825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9" name="Circle"/>
            <p:cNvSpPr/>
            <p:nvPr/>
          </p:nvSpPr>
          <p:spPr>
            <a:xfrm>
              <a:off x="4554006" y="4866464"/>
              <a:ext cx="403825" cy="403826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0" name="Circle"/>
            <p:cNvSpPr/>
            <p:nvPr/>
          </p:nvSpPr>
          <p:spPr>
            <a:xfrm>
              <a:off x="7151064" y="440569"/>
              <a:ext cx="403825" cy="403825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2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3959434" y="1329258"/>
              <a:ext cx="479847" cy="2631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891230" y="3178563"/>
              <a:ext cx="631777" cy="4859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4" name="Snapshotting Protocols: Distributed Algorithms that implement distributed cuts…"/>
          <p:cNvSpPr txBox="1"/>
          <p:nvPr/>
        </p:nvSpPr>
        <p:spPr>
          <a:xfrm>
            <a:off x="743804" y="2568418"/>
            <a:ext cx="23126267" cy="1595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0" sz="5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Snapshotting Protocols</a:t>
            </a:r>
            <a:r>
              <a:t>: Distributed Algorithms that implement </a:t>
            </a:r>
            <a:r>
              <a:rPr b="1">
                <a:solidFill>
                  <a:srgbClr val="E45471"/>
                </a:solidFill>
              </a:rPr>
              <a:t>distributed cuts</a:t>
            </a:r>
            <a:endParaRPr b="1">
              <a:solidFill>
                <a:srgbClr val="E45471"/>
              </a:solidFill>
            </a:endParaRPr>
          </a:p>
          <a:p>
            <a:pPr algn="l" defTabSz="821531">
              <a:defRPr b="0" sz="5000">
                <a:latin typeface="Arial"/>
                <a:ea typeface="Arial"/>
                <a:cs typeface="Arial"/>
                <a:sym typeface="Arial"/>
              </a:defRPr>
            </a:pPr>
            <a:r>
              <a:t>in a system execution to yield a global state</a:t>
            </a:r>
          </a:p>
        </p:txBody>
      </p:sp>
      <p:sp>
        <p:nvSpPr>
          <p:cNvPr id="325" name="Slide borrowed from Paris Carbone, LADIS 2018, Asynchronous Epoch Commits"/>
          <p:cNvSpPr txBox="1"/>
          <p:nvPr/>
        </p:nvSpPr>
        <p:spPr>
          <a:xfrm>
            <a:off x="0" y="13316712"/>
            <a:ext cx="926033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/>
            </a:lvl1pPr>
          </a:lstStyle>
          <a:p>
            <a:pPr/>
            <a:r>
              <a:t>Slide borrowed from Paris Carbone, LADIS 2018, Asynchronous Epoch Commits</a:t>
            </a:r>
          </a:p>
        </p:txBody>
      </p:sp>
      <p:grpSp>
        <p:nvGrpSpPr>
          <p:cNvPr id="329" name="Group"/>
          <p:cNvGrpSpPr/>
          <p:nvPr/>
        </p:nvGrpSpPr>
        <p:grpSpPr>
          <a:xfrm>
            <a:off x="2627367" y="10594121"/>
            <a:ext cx="3115858" cy="2243996"/>
            <a:chOff x="0" y="0"/>
            <a:chExt cx="3115856" cy="2243994"/>
          </a:xfrm>
        </p:grpSpPr>
        <p:sp>
          <p:nvSpPr>
            <p:cNvPr id="326" name="Rounded Rectangle"/>
            <p:cNvSpPr/>
            <p:nvPr/>
          </p:nvSpPr>
          <p:spPr>
            <a:xfrm>
              <a:off x="223156" y="684102"/>
              <a:ext cx="2737729" cy="1559893"/>
            </a:xfrm>
            <a:prstGeom prst="roundRect">
              <a:avLst>
                <a:gd name="adj" fmla="val 15000"/>
              </a:avLst>
            </a:prstGeom>
            <a:solidFill>
              <a:srgbClr val="EBEBEB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" name="Snapshot of C"/>
            <p:cNvSpPr txBox="1"/>
            <p:nvPr/>
          </p:nvSpPr>
          <p:spPr>
            <a:xfrm>
              <a:off x="0" y="0"/>
              <a:ext cx="3115857" cy="590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Snapshot of </a:t>
              </a:r>
              <a:r>
                <a:rPr>
                  <a:solidFill>
                    <a:schemeClr val="accent5"/>
                  </a:solidFill>
                </a:rPr>
                <a:t>C</a:t>
              </a:r>
            </a:p>
          </p:txBody>
        </p:sp>
        <p:pic>
          <p:nvPicPr>
            <p:cNvPr id="32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3364" y="853066"/>
              <a:ext cx="2385041" cy="1221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7" name="Group"/>
          <p:cNvGrpSpPr/>
          <p:nvPr/>
        </p:nvGrpSpPr>
        <p:grpSpPr>
          <a:xfrm>
            <a:off x="4185296" y="4764014"/>
            <a:ext cx="7022803" cy="5057599"/>
            <a:chOff x="0" y="0"/>
            <a:chExt cx="7022802" cy="5057597"/>
          </a:xfrm>
        </p:grpSpPr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2048"/>
              <a:ext cx="444354" cy="6506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44576" y="0"/>
              <a:ext cx="444355" cy="674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578449" y="12048"/>
              <a:ext cx="444354" cy="6506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2201558"/>
              <a:ext cx="444354" cy="6506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151367" y="2231181"/>
              <a:ext cx="444354" cy="6506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5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4391068"/>
              <a:ext cx="444354" cy="66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6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4034876" y="4391068"/>
              <a:ext cx="444354" cy="666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6" name="Group"/>
          <p:cNvGrpSpPr/>
          <p:nvPr/>
        </p:nvGrpSpPr>
        <p:grpSpPr>
          <a:xfrm>
            <a:off x="3831307" y="5030777"/>
            <a:ext cx="6295085" cy="7444759"/>
            <a:chOff x="0" y="0"/>
            <a:chExt cx="6295084" cy="7444758"/>
          </a:xfrm>
        </p:grpSpPr>
        <p:sp>
          <p:nvSpPr>
            <p:cNvPr id="338" name="Shape"/>
            <p:cNvSpPr/>
            <p:nvPr/>
          </p:nvSpPr>
          <p:spPr>
            <a:xfrm>
              <a:off x="0" y="515321"/>
              <a:ext cx="6213670" cy="4463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488" fill="norm" stroke="1" extrusionOk="0">
                  <a:moveTo>
                    <a:pt x="0" y="248"/>
                  </a:moveTo>
                  <a:lnTo>
                    <a:pt x="19726" y="0"/>
                  </a:lnTo>
                  <a:cubicBezTo>
                    <a:pt x="19597" y="614"/>
                    <a:pt x="19550" y="1255"/>
                    <a:pt x="19586" y="1892"/>
                  </a:cubicBezTo>
                  <a:cubicBezTo>
                    <a:pt x="19625" y="2564"/>
                    <a:pt x="19756" y="3219"/>
                    <a:pt x="19973" y="3821"/>
                  </a:cubicBezTo>
                  <a:cubicBezTo>
                    <a:pt x="20174" y="4702"/>
                    <a:pt x="20377" y="5583"/>
                    <a:pt x="20582" y="6462"/>
                  </a:cubicBezTo>
                  <a:cubicBezTo>
                    <a:pt x="20799" y="7393"/>
                    <a:pt x="21019" y="8322"/>
                    <a:pt x="21240" y="9251"/>
                  </a:cubicBezTo>
                  <a:cubicBezTo>
                    <a:pt x="21381" y="10055"/>
                    <a:pt x="21476" y="10873"/>
                    <a:pt x="21525" y="11698"/>
                  </a:cubicBezTo>
                  <a:cubicBezTo>
                    <a:pt x="21600" y="12960"/>
                    <a:pt x="21566" y="14234"/>
                    <a:pt x="21351" y="15465"/>
                  </a:cubicBezTo>
                  <a:cubicBezTo>
                    <a:pt x="21126" y="16751"/>
                    <a:pt x="20710" y="17949"/>
                    <a:pt x="20284" y="19133"/>
                  </a:cubicBezTo>
                  <a:cubicBezTo>
                    <a:pt x="20058" y="19763"/>
                    <a:pt x="19824" y="20397"/>
                    <a:pt x="19442" y="20848"/>
                  </a:cubicBezTo>
                  <a:cubicBezTo>
                    <a:pt x="18990" y="21381"/>
                    <a:pt x="18385" y="21600"/>
                    <a:pt x="17799" y="21434"/>
                  </a:cubicBezTo>
                  <a:lnTo>
                    <a:pt x="28" y="21437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E6526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9" name="Line"/>
            <p:cNvSpPr/>
            <p:nvPr/>
          </p:nvSpPr>
          <p:spPr>
            <a:xfrm>
              <a:off x="4934379" y="0"/>
              <a:ext cx="1279959" cy="535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81" h="21600" fill="norm" stroke="1" extrusionOk="0">
                  <a:moveTo>
                    <a:pt x="0" y="21600"/>
                  </a:moveTo>
                  <a:cubicBezTo>
                    <a:pt x="14124" y="19512"/>
                    <a:pt x="21600" y="15200"/>
                    <a:pt x="18478" y="10942"/>
                  </a:cubicBezTo>
                  <a:cubicBezTo>
                    <a:pt x="15709" y="7167"/>
                    <a:pt x="5355" y="3252"/>
                    <a:pt x="14384" y="160"/>
                  </a:cubicBezTo>
                  <a:cubicBezTo>
                    <a:pt x="14544" y="106"/>
                    <a:pt x="14709" y="52"/>
                    <a:pt x="14879" y="0"/>
                  </a:cubicBezTo>
                </a:path>
              </a:pathLst>
            </a:custGeom>
            <a:noFill/>
            <a:ln w="76200" cap="flat">
              <a:solidFill>
                <a:srgbClr val="E6526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0" name="C"/>
            <p:cNvSpPr txBox="1"/>
            <p:nvPr/>
          </p:nvSpPr>
          <p:spPr>
            <a:xfrm>
              <a:off x="4916042" y="5384797"/>
              <a:ext cx="718556" cy="789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solidFill>
                    <a:srgbClr val="E6526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341" name="Circle"/>
            <p:cNvSpPr/>
            <p:nvPr/>
          </p:nvSpPr>
          <p:spPr>
            <a:xfrm>
              <a:off x="1240845" y="344332"/>
              <a:ext cx="403825" cy="403825"/>
            </a:xfrm>
            <a:prstGeom prst="ellipse">
              <a:avLst/>
            </a:prstGeom>
            <a:solidFill>
              <a:schemeClr val="accent5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2" name="Circle"/>
            <p:cNvSpPr/>
            <p:nvPr/>
          </p:nvSpPr>
          <p:spPr>
            <a:xfrm>
              <a:off x="4404191" y="2557279"/>
              <a:ext cx="403825" cy="403826"/>
            </a:xfrm>
            <a:prstGeom prst="ellipse">
              <a:avLst/>
            </a:prstGeom>
            <a:solidFill>
              <a:schemeClr val="accent5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3" name="Circle"/>
            <p:cNvSpPr/>
            <p:nvPr/>
          </p:nvSpPr>
          <p:spPr>
            <a:xfrm>
              <a:off x="3590005" y="4772089"/>
              <a:ext cx="403825" cy="403825"/>
            </a:xfrm>
            <a:prstGeom prst="ellipse">
              <a:avLst/>
            </a:prstGeom>
            <a:solidFill>
              <a:schemeClr val="accent5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4" name="Scissors"/>
            <p:cNvSpPr/>
            <p:nvPr/>
          </p:nvSpPr>
          <p:spPr>
            <a:xfrm rot="17447886">
              <a:off x="4176310" y="4803659"/>
              <a:ext cx="1329839" cy="1203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fill="norm" stroke="1" extrusionOk="0">
                  <a:moveTo>
                    <a:pt x="7558" y="0"/>
                  </a:moveTo>
                  <a:cubicBezTo>
                    <a:pt x="6594" y="0"/>
                    <a:pt x="5708" y="535"/>
                    <a:pt x="5187" y="1430"/>
                  </a:cubicBezTo>
                  <a:cubicBezTo>
                    <a:pt x="4779" y="2130"/>
                    <a:pt x="4642" y="2965"/>
                    <a:pt x="4801" y="3782"/>
                  </a:cubicBezTo>
                  <a:cubicBezTo>
                    <a:pt x="4959" y="4599"/>
                    <a:pt x="5393" y="5298"/>
                    <a:pt x="6024" y="5750"/>
                  </a:cubicBezTo>
                  <a:cubicBezTo>
                    <a:pt x="6171" y="5856"/>
                    <a:pt x="6329" y="5946"/>
                    <a:pt x="6494" y="6021"/>
                  </a:cubicBezTo>
                  <a:lnTo>
                    <a:pt x="6531" y="6043"/>
                  </a:lnTo>
                  <a:lnTo>
                    <a:pt x="8917" y="7674"/>
                  </a:lnTo>
                  <a:lnTo>
                    <a:pt x="9567" y="10332"/>
                  </a:lnTo>
                  <a:lnTo>
                    <a:pt x="7116" y="10766"/>
                  </a:lnTo>
                  <a:lnTo>
                    <a:pt x="4762" y="8996"/>
                  </a:lnTo>
                  <a:cubicBezTo>
                    <a:pt x="4633" y="8859"/>
                    <a:pt x="4494" y="8735"/>
                    <a:pt x="4347" y="8630"/>
                  </a:cubicBezTo>
                  <a:cubicBezTo>
                    <a:pt x="3876" y="8292"/>
                    <a:pt x="3345" y="8133"/>
                    <a:pt x="2821" y="8133"/>
                  </a:cubicBezTo>
                  <a:cubicBezTo>
                    <a:pt x="1896" y="8133"/>
                    <a:pt x="989" y="8636"/>
                    <a:pt x="451" y="9560"/>
                  </a:cubicBezTo>
                  <a:cubicBezTo>
                    <a:pt x="43" y="10260"/>
                    <a:pt x="-94" y="11096"/>
                    <a:pt x="64" y="11913"/>
                  </a:cubicBezTo>
                  <a:cubicBezTo>
                    <a:pt x="223" y="12730"/>
                    <a:pt x="658" y="13429"/>
                    <a:pt x="1289" y="13881"/>
                  </a:cubicBezTo>
                  <a:cubicBezTo>
                    <a:pt x="2594" y="14816"/>
                    <a:pt x="4341" y="14400"/>
                    <a:pt x="5184" y="12953"/>
                  </a:cubicBezTo>
                  <a:cubicBezTo>
                    <a:pt x="5255" y="12830"/>
                    <a:pt x="5321" y="12696"/>
                    <a:pt x="5379" y="12558"/>
                  </a:cubicBezTo>
                  <a:lnTo>
                    <a:pt x="5506" y="12248"/>
                  </a:lnTo>
                  <a:lnTo>
                    <a:pt x="5755" y="12448"/>
                  </a:lnTo>
                  <a:cubicBezTo>
                    <a:pt x="6327" y="12907"/>
                    <a:pt x="7269" y="12731"/>
                    <a:pt x="7279" y="12729"/>
                  </a:cubicBezTo>
                  <a:lnTo>
                    <a:pt x="7316" y="12726"/>
                  </a:lnTo>
                  <a:lnTo>
                    <a:pt x="12082" y="12582"/>
                  </a:lnTo>
                  <a:lnTo>
                    <a:pt x="12682" y="12569"/>
                  </a:lnTo>
                  <a:lnTo>
                    <a:pt x="12680" y="12563"/>
                  </a:lnTo>
                  <a:lnTo>
                    <a:pt x="21506" y="12295"/>
                  </a:lnTo>
                  <a:cubicBezTo>
                    <a:pt x="20790" y="11514"/>
                    <a:pt x="20217" y="11228"/>
                    <a:pt x="20211" y="11225"/>
                  </a:cubicBezTo>
                  <a:lnTo>
                    <a:pt x="20169" y="11199"/>
                  </a:lnTo>
                  <a:cubicBezTo>
                    <a:pt x="19557" y="10730"/>
                    <a:pt x="18046" y="10594"/>
                    <a:pt x="17516" y="10582"/>
                  </a:cubicBezTo>
                  <a:lnTo>
                    <a:pt x="12692" y="10205"/>
                  </a:lnTo>
                  <a:lnTo>
                    <a:pt x="11802" y="10233"/>
                  </a:lnTo>
                  <a:lnTo>
                    <a:pt x="10602" y="7052"/>
                  </a:lnTo>
                  <a:cubicBezTo>
                    <a:pt x="10511" y="6749"/>
                    <a:pt x="10178" y="5898"/>
                    <a:pt x="9735" y="5603"/>
                  </a:cubicBezTo>
                  <a:lnTo>
                    <a:pt x="9476" y="5432"/>
                  </a:lnTo>
                  <a:lnTo>
                    <a:pt x="9675" y="5180"/>
                  </a:lnTo>
                  <a:cubicBezTo>
                    <a:pt x="9764" y="5066"/>
                    <a:pt x="9846" y="4944"/>
                    <a:pt x="9918" y="4820"/>
                  </a:cubicBezTo>
                  <a:cubicBezTo>
                    <a:pt x="10761" y="3373"/>
                    <a:pt x="10386" y="1435"/>
                    <a:pt x="9082" y="500"/>
                  </a:cubicBezTo>
                  <a:cubicBezTo>
                    <a:pt x="8626" y="173"/>
                    <a:pt x="8099" y="0"/>
                    <a:pt x="7558" y="0"/>
                  </a:cubicBezTo>
                  <a:close/>
                  <a:moveTo>
                    <a:pt x="7556" y="939"/>
                  </a:moveTo>
                  <a:cubicBezTo>
                    <a:pt x="7935" y="939"/>
                    <a:pt x="8304" y="1059"/>
                    <a:pt x="8623" y="1288"/>
                  </a:cubicBezTo>
                  <a:cubicBezTo>
                    <a:pt x="9065" y="1605"/>
                    <a:pt x="9367" y="2094"/>
                    <a:pt x="9478" y="2666"/>
                  </a:cubicBezTo>
                  <a:cubicBezTo>
                    <a:pt x="9589" y="3237"/>
                    <a:pt x="9493" y="3822"/>
                    <a:pt x="9208" y="4311"/>
                  </a:cubicBezTo>
                  <a:cubicBezTo>
                    <a:pt x="8843" y="4937"/>
                    <a:pt x="8223" y="5311"/>
                    <a:pt x="7549" y="5311"/>
                  </a:cubicBezTo>
                  <a:cubicBezTo>
                    <a:pt x="7170" y="5311"/>
                    <a:pt x="6801" y="5191"/>
                    <a:pt x="6482" y="4962"/>
                  </a:cubicBezTo>
                  <a:cubicBezTo>
                    <a:pt x="6041" y="4645"/>
                    <a:pt x="5736" y="4156"/>
                    <a:pt x="5626" y="3584"/>
                  </a:cubicBezTo>
                  <a:cubicBezTo>
                    <a:pt x="5515" y="3013"/>
                    <a:pt x="5612" y="2428"/>
                    <a:pt x="5898" y="1939"/>
                  </a:cubicBezTo>
                  <a:cubicBezTo>
                    <a:pt x="6262" y="1313"/>
                    <a:pt x="6882" y="939"/>
                    <a:pt x="7556" y="939"/>
                  </a:cubicBezTo>
                  <a:close/>
                  <a:moveTo>
                    <a:pt x="2791" y="9070"/>
                  </a:moveTo>
                  <a:cubicBezTo>
                    <a:pt x="3178" y="9063"/>
                    <a:pt x="3555" y="9181"/>
                    <a:pt x="3887" y="9419"/>
                  </a:cubicBezTo>
                  <a:cubicBezTo>
                    <a:pt x="4800" y="10073"/>
                    <a:pt x="5063" y="11429"/>
                    <a:pt x="4473" y="12442"/>
                  </a:cubicBezTo>
                  <a:cubicBezTo>
                    <a:pt x="4096" y="13089"/>
                    <a:pt x="3462" y="13443"/>
                    <a:pt x="2815" y="13443"/>
                  </a:cubicBezTo>
                  <a:cubicBezTo>
                    <a:pt x="2448" y="13443"/>
                    <a:pt x="2078" y="13329"/>
                    <a:pt x="1748" y="13093"/>
                  </a:cubicBezTo>
                  <a:cubicBezTo>
                    <a:pt x="835" y="12438"/>
                    <a:pt x="572" y="11082"/>
                    <a:pt x="1162" y="10069"/>
                  </a:cubicBezTo>
                  <a:cubicBezTo>
                    <a:pt x="1447" y="9579"/>
                    <a:pt x="1888" y="9242"/>
                    <a:pt x="2403" y="9119"/>
                  </a:cubicBezTo>
                  <a:cubicBezTo>
                    <a:pt x="2532" y="9088"/>
                    <a:pt x="2662" y="9073"/>
                    <a:pt x="2791" y="9070"/>
                  </a:cubicBezTo>
                  <a:close/>
                  <a:moveTo>
                    <a:pt x="10915" y="10738"/>
                  </a:moveTo>
                  <a:cubicBezTo>
                    <a:pt x="10966" y="10732"/>
                    <a:pt x="11019" y="10734"/>
                    <a:pt x="11071" y="10744"/>
                  </a:cubicBezTo>
                  <a:cubicBezTo>
                    <a:pt x="11140" y="10758"/>
                    <a:pt x="11209" y="10786"/>
                    <a:pt x="11272" y="10832"/>
                  </a:cubicBezTo>
                  <a:cubicBezTo>
                    <a:pt x="11525" y="11013"/>
                    <a:pt x="11597" y="11385"/>
                    <a:pt x="11434" y="11665"/>
                  </a:cubicBezTo>
                  <a:cubicBezTo>
                    <a:pt x="11271" y="11945"/>
                    <a:pt x="10933" y="12026"/>
                    <a:pt x="10681" y="11846"/>
                  </a:cubicBezTo>
                  <a:cubicBezTo>
                    <a:pt x="10429" y="11665"/>
                    <a:pt x="10357" y="11291"/>
                    <a:pt x="10520" y="11011"/>
                  </a:cubicBezTo>
                  <a:cubicBezTo>
                    <a:pt x="10611" y="10853"/>
                    <a:pt x="10759" y="10759"/>
                    <a:pt x="10915" y="10738"/>
                  </a:cubicBezTo>
                  <a:close/>
                  <a:moveTo>
                    <a:pt x="12892" y="13124"/>
                  </a:moveTo>
                  <a:lnTo>
                    <a:pt x="10607" y="13169"/>
                  </a:lnTo>
                  <a:lnTo>
                    <a:pt x="10748" y="13544"/>
                  </a:lnTo>
                  <a:lnTo>
                    <a:pt x="13033" y="18256"/>
                  </a:lnTo>
                  <a:cubicBezTo>
                    <a:pt x="13267" y="18800"/>
                    <a:pt x="14000" y="20272"/>
                    <a:pt x="14636" y="20698"/>
                  </a:cubicBezTo>
                  <a:lnTo>
                    <a:pt x="14676" y="20730"/>
                  </a:lnTo>
                  <a:cubicBezTo>
                    <a:pt x="14681" y="20735"/>
                    <a:pt x="15151" y="21197"/>
                    <a:pt x="16088" y="21600"/>
                  </a:cubicBezTo>
                  <a:lnTo>
                    <a:pt x="12892" y="1312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5" name="Consistent cut…"/>
            <p:cNvSpPr/>
            <p:nvPr/>
          </p:nvSpPr>
          <p:spPr>
            <a:xfrm>
              <a:off x="5025084" y="617475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>
                <a:defRPr sz="5000"/>
              </a:pPr>
              <a:r>
                <a:t>Consistent cut</a:t>
              </a:r>
            </a:p>
            <a:p>
              <a:pPr>
                <a:defRPr sz="5000"/>
              </a:pPr>
              <a:r>
                <a:t>(Satisfies causality)</a:t>
              </a:r>
            </a:p>
          </p:txBody>
        </p:sp>
      </p:grpSp>
      <p:grpSp>
        <p:nvGrpSpPr>
          <p:cNvPr id="361" name="Group"/>
          <p:cNvGrpSpPr/>
          <p:nvPr/>
        </p:nvGrpSpPr>
        <p:grpSpPr>
          <a:xfrm>
            <a:off x="13318461" y="4865614"/>
            <a:ext cx="8246337" cy="5431404"/>
            <a:chOff x="0" y="0"/>
            <a:chExt cx="8246336" cy="5431402"/>
          </a:xfrm>
        </p:grpSpPr>
        <p:sp>
          <p:nvSpPr>
            <p:cNvPr id="347" name="Line"/>
            <p:cNvSpPr/>
            <p:nvPr/>
          </p:nvSpPr>
          <p:spPr>
            <a:xfrm>
              <a:off x="858178" y="2855428"/>
              <a:ext cx="7388158" cy="1"/>
            </a:xfrm>
            <a:prstGeom prst="line">
              <a:avLst/>
            </a:prstGeom>
            <a:noFill/>
            <a:ln w="127000" cap="flat">
              <a:solidFill>
                <a:srgbClr val="44444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858178" y="653201"/>
              <a:ext cx="7388159" cy="2"/>
            </a:xfrm>
            <a:prstGeom prst="line">
              <a:avLst/>
            </a:prstGeom>
            <a:noFill/>
            <a:ln w="127000" cap="flat">
              <a:solidFill>
                <a:srgbClr val="44444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" name="Line"/>
            <p:cNvSpPr/>
            <p:nvPr/>
          </p:nvSpPr>
          <p:spPr>
            <a:xfrm>
              <a:off x="858178" y="5057655"/>
              <a:ext cx="7388158" cy="1"/>
            </a:xfrm>
            <a:prstGeom prst="line">
              <a:avLst/>
            </a:prstGeom>
            <a:noFill/>
            <a:ln w="127000" cap="flat">
              <a:solidFill>
                <a:srgbClr val="44444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" name="p1"/>
            <p:cNvSpPr txBox="1"/>
            <p:nvPr/>
          </p:nvSpPr>
          <p:spPr>
            <a:xfrm>
              <a:off x="0" y="0"/>
              <a:ext cx="821102" cy="1026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</a:t>
              </a:r>
              <a:r>
                <a:rPr baseline="-5999"/>
                <a:t>1</a:t>
              </a:r>
            </a:p>
          </p:txBody>
        </p:sp>
        <p:sp>
          <p:nvSpPr>
            <p:cNvPr id="351" name="p2"/>
            <p:cNvSpPr txBox="1"/>
            <p:nvPr/>
          </p:nvSpPr>
          <p:spPr>
            <a:xfrm>
              <a:off x="0" y="2202226"/>
              <a:ext cx="821102" cy="1026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</a:t>
              </a:r>
              <a:r>
                <a:rPr baseline="-5999"/>
                <a:t>2</a:t>
              </a:r>
            </a:p>
          </p:txBody>
        </p:sp>
        <p:sp>
          <p:nvSpPr>
            <p:cNvPr id="352" name="p3"/>
            <p:cNvSpPr txBox="1"/>
            <p:nvPr/>
          </p:nvSpPr>
          <p:spPr>
            <a:xfrm>
              <a:off x="0" y="4404453"/>
              <a:ext cx="821102" cy="1026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6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</a:t>
              </a:r>
              <a:r>
                <a:rPr baseline="-5999"/>
                <a:t>3</a:t>
              </a:r>
            </a:p>
          </p:txBody>
        </p:sp>
        <p:sp>
          <p:nvSpPr>
            <p:cNvPr id="353" name="Circle"/>
            <p:cNvSpPr/>
            <p:nvPr/>
          </p:nvSpPr>
          <p:spPr>
            <a:xfrm>
              <a:off x="5368192" y="2653516"/>
              <a:ext cx="403826" cy="403826"/>
            </a:xfrm>
            <a:prstGeom prst="ellipse">
              <a:avLst/>
            </a:prstGeom>
            <a:solidFill>
              <a:schemeClr val="accent5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>
              <a:off x="2486821" y="692574"/>
              <a:ext cx="2935624" cy="2037349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5" name="Circle"/>
            <p:cNvSpPr/>
            <p:nvPr/>
          </p:nvSpPr>
          <p:spPr>
            <a:xfrm>
              <a:off x="2204845" y="439723"/>
              <a:ext cx="403826" cy="403825"/>
            </a:xfrm>
            <a:prstGeom prst="ellipse">
              <a:avLst/>
            </a:prstGeom>
            <a:solidFill>
              <a:schemeClr val="accent5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6" name="Circle"/>
            <p:cNvSpPr/>
            <p:nvPr/>
          </p:nvSpPr>
          <p:spPr>
            <a:xfrm>
              <a:off x="7151065" y="440569"/>
              <a:ext cx="403825" cy="403825"/>
            </a:xfrm>
            <a:prstGeom prst="ellipse">
              <a:avLst/>
            </a:prstGeom>
            <a:solidFill>
              <a:schemeClr val="accent5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7" name="Line"/>
            <p:cNvSpPr/>
            <p:nvPr/>
          </p:nvSpPr>
          <p:spPr>
            <a:xfrm flipV="1">
              <a:off x="4857186" y="811160"/>
              <a:ext cx="2446238" cy="4062999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" name="Circle"/>
            <p:cNvSpPr/>
            <p:nvPr/>
          </p:nvSpPr>
          <p:spPr>
            <a:xfrm>
              <a:off x="4554006" y="4866463"/>
              <a:ext cx="403826" cy="403826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87225" y="1292321"/>
              <a:ext cx="479847" cy="2631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4819021" y="3141625"/>
              <a:ext cx="631777" cy="4859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7" name="Group"/>
          <p:cNvGrpSpPr/>
          <p:nvPr/>
        </p:nvGrpSpPr>
        <p:grpSpPr>
          <a:xfrm>
            <a:off x="14277523" y="4935919"/>
            <a:ext cx="7479671" cy="8227569"/>
            <a:chOff x="22016" y="0"/>
            <a:chExt cx="7479669" cy="8227568"/>
          </a:xfrm>
        </p:grpSpPr>
        <p:sp>
          <p:nvSpPr>
            <p:cNvPr id="362" name="Group"/>
            <p:cNvSpPr/>
            <p:nvPr/>
          </p:nvSpPr>
          <p:spPr>
            <a:xfrm rot="17447886">
              <a:off x="1311899" y="4904708"/>
              <a:ext cx="1329840" cy="1203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fill="norm" stroke="1" extrusionOk="0">
                  <a:moveTo>
                    <a:pt x="7558" y="0"/>
                  </a:moveTo>
                  <a:cubicBezTo>
                    <a:pt x="6594" y="0"/>
                    <a:pt x="5708" y="535"/>
                    <a:pt x="5187" y="1430"/>
                  </a:cubicBezTo>
                  <a:cubicBezTo>
                    <a:pt x="4779" y="2130"/>
                    <a:pt x="4642" y="2965"/>
                    <a:pt x="4801" y="3782"/>
                  </a:cubicBezTo>
                  <a:cubicBezTo>
                    <a:pt x="4959" y="4599"/>
                    <a:pt x="5393" y="5298"/>
                    <a:pt x="6024" y="5750"/>
                  </a:cubicBezTo>
                  <a:cubicBezTo>
                    <a:pt x="6171" y="5856"/>
                    <a:pt x="6329" y="5946"/>
                    <a:pt x="6494" y="6021"/>
                  </a:cubicBezTo>
                  <a:lnTo>
                    <a:pt x="6531" y="6043"/>
                  </a:lnTo>
                  <a:lnTo>
                    <a:pt x="8917" y="7674"/>
                  </a:lnTo>
                  <a:lnTo>
                    <a:pt x="9567" y="10332"/>
                  </a:lnTo>
                  <a:lnTo>
                    <a:pt x="7116" y="10766"/>
                  </a:lnTo>
                  <a:lnTo>
                    <a:pt x="4762" y="8996"/>
                  </a:lnTo>
                  <a:cubicBezTo>
                    <a:pt x="4633" y="8859"/>
                    <a:pt x="4494" y="8735"/>
                    <a:pt x="4347" y="8630"/>
                  </a:cubicBezTo>
                  <a:cubicBezTo>
                    <a:pt x="3876" y="8292"/>
                    <a:pt x="3345" y="8133"/>
                    <a:pt x="2821" y="8133"/>
                  </a:cubicBezTo>
                  <a:cubicBezTo>
                    <a:pt x="1896" y="8133"/>
                    <a:pt x="989" y="8636"/>
                    <a:pt x="451" y="9560"/>
                  </a:cubicBezTo>
                  <a:cubicBezTo>
                    <a:pt x="43" y="10260"/>
                    <a:pt x="-94" y="11096"/>
                    <a:pt x="64" y="11913"/>
                  </a:cubicBezTo>
                  <a:cubicBezTo>
                    <a:pt x="223" y="12730"/>
                    <a:pt x="658" y="13429"/>
                    <a:pt x="1289" y="13881"/>
                  </a:cubicBezTo>
                  <a:cubicBezTo>
                    <a:pt x="2594" y="14816"/>
                    <a:pt x="4341" y="14400"/>
                    <a:pt x="5184" y="12953"/>
                  </a:cubicBezTo>
                  <a:cubicBezTo>
                    <a:pt x="5255" y="12830"/>
                    <a:pt x="5321" y="12696"/>
                    <a:pt x="5379" y="12558"/>
                  </a:cubicBezTo>
                  <a:lnTo>
                    <a:pt x="5506" y="12248"/>
                  </a:lnTo>
                  <a:lnTo>
                    <a:pt x="5755" y="12448"/>
                  </a:lnTo>
                  <a:cubicBezTo>
                    <a:pt x="6327" y="12907"/>
                    <a:pt x="7269" y="12731"/>
                    <a:pt x="7279" y="12729"/>
                  </a:cubicBezTo>
                  <a:lnTo>
                    <a:pt x="7316" y="12726"/>
                  </a:lnTo>
                  <a:lnTo>
                    <a:pt x="12082" y="12582"/>
                  </a:lnTo>
                  <a:lnTo>
                    <a:pt x="12682" y="12569"/>
                  </a:lnTo>
                  <a:lnTo>
                    <a:pt x="12680" y="12563"/>
                  </a:lnTo>
                  <a:lnTo>
                    <a:pt x="21506" y="12295"/>
                  </a:lnTo>
                  <a:cubicBezTo>
                    <a:pt x="20790" y="11514"/>
                    <a:pt x="20217" y="11228"/>
                    <a:pt x="20211" y="11225"/>
                  </a:cubicBezTo>
                  <a:lnTo>
                    <a:pt x="20169" y="11199"/>
                  </a:lnTo>
                  <a:cubicBezTo>
                    <a:pt x="19557" y="10730"/>
                    <a:pt x="18046" y="10594"/>
                    <a:pt x="17516" y="10582"/>
                  </a:cubicBezTo>
                  <a:lnTo>
                    <a:pt x="12692" y="10205"/>
                  </a:lnTo>
                  <a:lnTo>
                    <a:pt x="11802" y="10233"/>
                  </a:lnTo>
                  <a:lnTo>
                    <a:pt x="10602" y="7052"/>
                  </a:lnTo>
                  <a:cubicBezTo>
                    <a:pt x="10511" y="6749"/>
                    <a:pt x="10178" y="5898"/>
                    <a:pt x="9735" y="5603"/>
                  </a:cubicBezTo>
                  <a:lnTo>
                    <a:pt x="9476" y="5432"/>
                  </a:lnTo>
                  <a:lnTo>
                    <a:pt x="9675" y="5180"/>
                  </a:lnTo>
                  <a:cubicBezTo>
                    <a:pt x="9764" y="5066"/>
                    <a:pt x="9846" y="4944"/>
                    <a:pt x="9918" y="4820"/>
                  </a:cubicBezTo>
                  <a:cubicBezTo>
                    <a:pt x="10761" y="3373"/>
                    <a:pt x="10386" y="1435"/>
                    <a:pt x="9082" y="500"/>
                  </a:cubicBezTo>
                  <a:cubicBezTo>
                    <a:pt x="8626" y="173"/>
                    <a:pt x="8099" y="0"/>
                    <a:pt x="7558" y="0"/>
                  </a:cubicBezTo>
                  <a:close/>
                  <a:moveTo>
                    <a:pt x="7556" y="939"/>
                  </a:moveTo>
                  <a:cubicBezTo>
                    <a:pt x="7935" y="939"/>
                    <a:pt x="8304" y="1059"/>
                    <a:pt x="8623" y="1288"/>
                  </a:cubicBezTo>
                  <a:cubicBezTo>
                    <a:pt x="9065" y="1605"/>
                    <a:pt x="9367" y="2094"/>
                    <a:pt x="9478" y="2666"/>
                  </a:cubicBezTo>
                  <a:cubicBezTo>
                    <a:pt x="9589" y="3237"/>
                    <a:pt x="9493" y="3822"/>
                    <a:pt x="9208" y="4311"/>
                  </a:cubicBezTo>
                  <a:cubicBezTo>
                    <a:pt x="8843" y="4937"/>
                    <a:pt x="8223" y="5311"/>
                    <a:pt x="7549" y="5311"/>
                  </a:cubicBezTo>
                  <a:cubicBezTo>
                    <a:pt x="7170" y="5311"/>
                    <a:pt x="6801" y="5191"/>
                    <a:pt x="6482" y="4962"/>
                  </a:cubicBezTo>
                  <a:cubicBezTo>
                    <a:pt x="6041" y="4645"/>
                    <a:pt x="5736" y="4156"/>
                    <a:pt x="5626" y="3584"/>
                  </a:cubicBezTo>
                  <a:cubicBezTo>
                    <a:pt x="5515" y="3013"/>
                    <a:pt x="5612" y="2428"/>
                    <a:pt x="5898" y="1939"/>
                  </a:cubicBezTo>
                  <a:cubicBezTo>
                    <a:pt x="6262" y="1313"/>
                    <a:pt x="6882" y="939"/>
                    <a:pt x="7556" y="939"/>
                  </a:cubicBezTo>
                  <a:close/>
                  <a:moveTo>
                    <a:pt x="2791" y="9070"/>
                  </a:moveTo>
                  <a:cubicBezTo>
                    <a:pt x="3178" y="9063"/>
                    <a:pt x="3555" y="9181"/>
                    <a:pt x="3887" y="9419"/>
                  </a:cubicBezTo>
                  <a:cubicBezTo>
                    <a:pt x="4800" y="10073"/>
                    <a:pt x="5063" y="11429"/>
                    <a:pt x="4473" y="12442"/>
                  </a:cubicBezTo>
                  <a:cubicBezTo>
                    <a:pt x="4096" y="13089"/>
                    <a:pt x="3462" y="13443"/>
                    <a:pt x="2815" y="13443"/>
                  </a:cubicBezTo>
                  <a:cubicBezTo>
                    <a:pt x="2448" y="13443"/>
                    <a:pt x="2078" y="13329"/>
                    <a:pt x="1748" y="13093"/>
                  </a:cubicBezTo>
                  <a:cubicBezTo>
                    <a:pt x="835" y="12438"/>
                    <a:pt x="572" y="11082"/>
                    <a:pt x="1162" y="10069"/>
                  </a:cubicBezTo>
                  <a:cubicBezTo>
                    <a:pt x="1447" y="9579"/>
                    <a:pt x="1888" y="9242"/>
                    <a:pt x="2403" y="9119"/>
                  </a:cubicBezTo>
                  <a:cubicBezTo>
                    <a:pt x="2532" y="9088"/>
                    <a:pt x="2662" y="9073"/>
                    <a:pt x="2791" y="9070"/>
                  </a:cubicBezTo>
                  <a:close/>
                  <a:moveTo>
                    <a:pt x="10915" y="10738"/>
                  </a:moveTo>
                  <a:cubicBezTo>
                    <a:pt x="10966" y="10732"/>
                    <a:pt x="11019" y="10734"/>
                    <a:pt x="11071" y="10744"/>
                  </a:cubicBezTo>
                  <a:cubicBezTo>
                    <a:pt x="11140" y="10758"/>
                    <a:pt x="11209" y="10786"/>
                    <a:pt x="11272" y="10832"/>
                  </a:cubicBezTo>
                  <a:cubicBezTo>
                    <a:pt x="11525" y="11013"/>
                    <a:pt x="11597" y="11385"/>
                    <a:pt x="11434" y="11665"/>
                  </a:cubicBezTo>
                  <a:cubicBezTo>
                    <a:pt x="11271" y="11945"/>
                    <a:pt x="10933" y="12026"/>
                    <a:pt x="10681" y="11846"/>
                  </a:cubicBezTo>
                  <a:cubicBezTo>
                    <a:pt x="10429" y="11665"/>
                    <a:pt x="10357" y="11291"/>
                    <a:pt x="10520" y="11011"/>
                  </a:cubicBezTo>
                  <a:cubicBezTo>
                    <a:pt x="10611" y="10853"/>
                    <a:pt x="10759" y="10759"/>
                    <a:pt x="10915" y="10738"/>
                  </a:cubicBezTo>
                  <a:close/>
                  <a:moveTo>
                    <a:pt x="12892" y="13124"/>
                  </a:moveTo>
                  <a:lnTo>
                    <a:pt x="10607" y="13169"/>
                  </a:lnTo>
                  <a:lnTo>
                    <a:pt x="10748" y="13544"/>
                  </a:lnTo>
                  <a:lnTo>
                    <a:pt x="13033" y="18256"/>
                  </a:lnTo>
                  <a:cubicBezTo>
                    <a:pt x="13267" y="18800"/>
                    <a:pt x="14000" y="20272"/>
                    <a:pt x="14636" y="20698"/>
                  </a:cubicBezTo>
                  <a:lnTo>
                    <a:pt x="14676" y="20730"/>
                  </a:lnTo>
                  <a:cubicBezTo>
                    <a:pt x="14681" y="20735"/>
                    <a:pt x="15151" y="21197"/>
                    <a:pt x="16088" y="21600"/>
                  </a:cubicBezTo>
                  <a:lnTo>
                    <a:pt x="12892" y="1312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3" name="Shape"/>
            <p:cNvSpPr/>
            <p:nvPr/>
          </p:nvSpPr>
          <p:spPr>
            <a:xfrm>
              <a:off x="22016" y="595892"/>
              <a:ext cx="7185205" cy="445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113"/>
                  </a:lnTo>
                  <a:lnTo>
                    <a:pt x="17578" y="9476"/>
                  </a:lnTo>
                  <a:cubicBezTo>
                    <a:pt x="16205" y="11814"/>
                    <a:pt x="14744" y="14015"/>
                    <a:pt x="13205" y="16068"/>
                  </a:cubicBezTo>
                  <a:cubicBezTo>
                    <a:pt x="11713" y="18058"/>
                    <a:pt x="10149" y="19906"/>
                    <a:pt x="8521" y="21600"/>
                  </a:cubicBezTo>
                  <a:lnTo>
                    <a:pt x="24" y="21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526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4" name="Line"/>
            <p:cNvSpPr/>
            <p:nvPr/>
          </p:nvSpPr>
          <p:spPr>
            <a:xfrm>
              <a:off x="2091439" y="0"/>
              <a:ext cx="5410248" cy="5442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889" y="18803"/>
                    <a:pt x="11095" y="14766"/>
                    <a:pt x="15256" y="9770"/>
                  </a:cubicBezTo>
                  <a:cubicBezTo>
                    <a:pt x="16502" y="8275"/>
                    <a:pt x="17647" y="6700"/>
                    <a:pt x="18702" y="5069"/>
                  </a:cubicBezTo>
                  <a:cubicBezTo>
                    <a:pt x="19761" y="3433"/>
                    <a:pt x="20728" y="1741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E6526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5" name="C’"/>
            <p:cNvSpPr txBox="1"/>
            <p:nvPr/>
          </p:nvSpPr>
          <p:spPr>
            <a:xfrm>
              <a:off x="1884045" y="5477282"/>
              <a:ext cx="948265" cy="789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solidFill>
                    <a:srgbClr val="E6526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C’</a:t>
              </a:r>
            </a:p>
          </p:txBody>
        </p:sp>
        <p:sp>
          <p:nvSpPr>
            <p:cNvPr id="366" name="Inconsistent cut…"/>
            <p:cNvSpPr/>
            <p:nvPr/>
          </p:nvSpPr>
          <p:spPr>
            <a:xfrm>
              <a:off x="2878137" y="695756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Inconsistent cut</a:t>
              </a:r>
            </a:p>
            <a:p>
              <a:pPr>
                <a:defRPr sz="5000"/>
              </a:pPr>
              <a:r>
                <a:t>(Violates causality)</a:t>
              </a:r>
            </a:p>
          </p:txBody>
        </p:sp>
      </p:grpSp>
      <p:sp>
        <p:nvSpPr>
          <p:cNvPr id="368" name="Introduction - Snapshotting Protocols"/>
          <p:cNvSpPr txBox="1"/>
          <p:nvPr>
            <p:ph type="title"/>
          </p:nvPr>
        </p:nvSpPr>
        <p:spPr>
          <a:xfrm>
            <a:off x="1689100" y="355600"/>
            <a:ext cx="21005800" cy="1143000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b="1" sz="6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Introduction - Snapshotting Protocols</a:t>
            </a:r>
          </a:p>
        </p:txBody>
      </p:sp>
      <p:sp>
        <p:nvSpPr>
          <p:cNvPr id="369" name="Slide Number"/>
          <p:cNvSpPr txBox="1"/>
          <p:nvPr>
            <p:ph type="sldNum" sz="quarter" idx="4294967295"/>
          </p:nvPr>
        </p:nvSpPr>
        <p:spPr>
          <a:xfrm>
            <a:off x="12020548" y="1301948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0" name="Text"/>
          <p:cNvSpPr txBox="1"/>
          <p:nvPr/>
        </p:nvSpPr>
        <p:spPr>
          <a:xfrm>
            <a:off x="12043765" y="13081000"/>
            <a:ext cx="28377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6"/>
      <p:bldP build="whole" bldLvl="1" animBg="1" rev="0" advAuto="0" spid="361" grpId="5"/>
      <p:bldP build="whole" bldLvl="1" animBg="1" rev="0" advAuto="0" spid="329" grpId="4"/>
      <p:bldP build="whole" bldLvl="1" animBg="1" rev="0" advAuto="0" spid="337" grpId="3"/>
      <p:bldP build="whole" bldLvl="1" animBg="1" rev="0" advAuto="0" spid="323" grpId="1"/>
      <p:bldP build="whole" bldLvl="1" animBg="1" rev="0" advAuto="0" spid="34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Programming Model Seman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Programming Model Semantics</a:t>
            </a:r>
          </a:p>
        </p:txBody>
      </p:sp>
      <p:sp>
        <p:nvSpPr>
          <p:cNvPr id="1904" name="Each input source provides a partially ordered set of records over ti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input source provides a partially ordered set of records over time</a:t>
            </a:r>
          </a:p>
          <a:p>
            <a:pPr/>
            <a:r>
              <a:t>The user provides a query to execute across the input data that can output a result table at any given point in processing time</a:t>
            </a:r>
          </a:p>
          <a:p>
            <a:pPr/>
            <a:r>
              <a:t>Triggers tell the system when to run a new incremental compu- tation and update the result table</a:t>
            </a:r>
          </a:p>
          <a:p>
            <a:pPr/>
            <a:r>
              <a:t>The sink’s output mode specifies how the result table is written to the output system (Complete / Append / Update)</a:t>
            </a:r>
          </a:p>
          <a:p>
            <a:pPr/>
            <a:r>
              <a:t>=&gt; </a:t>
            </a:r>
            <a:r>
              <a:rPr i="1"/>
              <a:t>Prefix consistency</a:t>
            </a:r>
          </a:p>
        </p:txBody>
      </p:sp>
      <p:sp>
        <p:nvSpPr>
          <p:cNvPr id="1905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Op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Operators</a:t>
            </a:r>
          </a:p>
        </p:txBody>
      </p:sp>
      <p:sp>
        <p:nvSpPr>
          <p:cNvPr id="1908" name="Watermarking operators tell when to close an event time windo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Watermarking operators tell when to close an event time window</a:t>
            </a:r>
          </a:p>
          <a:p>
            <a:pPr/>
            <a:r>
              <a:t>Stateful operators are UDFs with state (map &amp; flatMap)</a:t>
            </a:r>
          </a:p>
        </p:txBody>
      </p:sp>
      <p:sp>
        <p:nvSpPr>
          <p:cNvPr id="1909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Query Plan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495300">
              <a:defRPr b="1" sz="6720"/>
            </a:pPr>
            <a:r>
              <a:t>Query Planning</a:t>
            </a:r>
          </a:p>
        </p:txBody>
      </p:sp>
      <p:sp>
        <p:nvSpPr>
          <p:cNvPr id="1912" name="Analysis - Check types, attributes, possibility of incremental execution, output mo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5100"/>
              </a:spcBef>
              <a:defRPr sz="4224"/>
            </a:pPr>
            <a:r>
              <a:t>Analysis - Check types, attributes, possibility of incremental execution, output mode</a:t>
            </a:r>
          </a:p>
          <a:p>
            <a:pPr lvl="1" marL="1117600" indent="-558800" defTabSz="726440">
              <a:spcBef>
                <a:spcPts val="5100"/>
              </a:spcBef>
              <a:defRPr sz="4224"/>
            </a:pPr>
            <a:r>
              <a:t>Append =&gt; Monotonic</a:t>
            </a:r>
          </a:p>
          <a:p>
            <a:pPr marL="558800" indent="-558800" defTabSz="726440">
              <a:spcBef>
                <a:spcPts val="5100"/>
              </a:spcBef>
              <a:defRPr sz="4224"/>
            </a:pPr>
            <a:r>
              <a:t>Incrementalization - Incrementalize queries, ensuring that results can be updated in time proportional to the amount of new data received before each trigger</a:t>
            </a:r>
          </a:p>
          <a:p>
            <a:pPr marL="558800" indent="-558800" defTabSz="726440">
              <a:spcBef>
                <a:spcPts val="5100"/>
              </a:spcBef>
              <a:defRPr sz="4224"/>
            </a:pPr>
            <a:r>
              <a:t>Optimization -</a:t>
            </a:r>
          </a:p>
          <a:p>
            <a:pPr lvl="1" marL="1117600" indent="-558800" defTabSz="726440">
              <a:spcBef>
                <a:spcPts val="5100"/>
              </a:spcBef>
              <a:defRPr sz="4224"/>
            </a:pPr>
            <a:r>
              <a:t>Predicate pushdown, projection pushdown, simplification</a:t>
            </a:r>
          </a:p>
          <a:p>
            <a:pPr lvl="1" marL="1117600" indent="-558800" defTabSz="726440">
              <a:spcBef>
                <a:spcPts val="5100"/>
              </a:spcBef>
              <a:defRPr sz="4224"/>
            </a:pPr>
            <a:r>
              <a:t>Tungsten binary format to avoid Java object overhead</a:t>
            </a:r>
          </a:p>
          <a:p>
            <a:pPr lvl="1" marL="1117600" indent="-558800" defTabSz="726440">
              <a:spcBef>
                <a:spcPts val="5100"/>
              </a:spcBef>
              <a:defRPr sz="4224"/>
            </a:pPr>
            <a:r>
              <a:t>Java bytecode code generator</a:t>
            </a:r>
          </a:p>
        </p:txBody>
      </p:sp>
      <p:sp>
        <p:nvSpPr>
          <p:cNvPr id="1913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Exec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Execution</a:t>
            </a:r>
          </a:p>
        </p:txBody>
      </p:sp>
      <p:sp>
        <p:nvSpPr>
          <p:cNvPr id="1916" name="Microbatch mode - Discretized Streams (Launching DAG gives higher latency)…"/>
          <p:cNvSpPr txBox="1"/>
          <p:nvPr>
            <p:ph type="body" sz="half" idx="1"/>
          </p:nvPr>
        </p:nvSpPr>
        <p:spPr>
          <a:xfrm>
            <a:off x="1689100" y="3149600"/>
            <a:ext cx="9661956" cy="9296400"/>
          </a:xfrm>
          <a:prstGeom prst="rect">
            <a:avLst/>
          </a:prstGeom>
        </p:spPr>
        <p:txBody>
          <a:bodyPr/>
          <a:lstStyle/>
          <a:p>
            <a:pPr marL="431800" indent="-431800" defTabSz="561340">
              <a:spcBef>
                <a:spcPts val="4000"/>
              </a:spcBef>
              <a:defRPr sz="3264"/>
            </a:pPr>
            <a:r>
              <a:t>Microbatch mode - Discretized Streams (Launching DAG gives higher latency)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Dynamic load balancing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Fine grained fault-recovery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Straggler mitigation (Backup)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Rescaling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Scale and throughput</a:t>
            </a:r>
          </a:p>
          <a:p>
            <a:pPr marL="431800" indent="-431800" defTabSz="561340">
              <a:spcBef>
                <a:spcPts val="4000"/>
              </a:spcBef>
              <a:defRPr sz="3264"/>
            </a:pPr>
            <a:r>
              <a:t>Continuous processing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Does not prevent stragglers / load imbalance</a:t>
            </a:r>
          </a:p>
          <a:p>
            <a:pPr marL="431800" indent="-431800" defTabSz="561340">
              <a:spcBef>
                <a:spcPts val="4000"/>
              </a:spcBef>
              <a:defRPr sz="3264"/>
            </a:pPr>
            <a:r>
              <a:t>Adaptive batching &amp; Run-once triggers</a:t>
            </a:r>
          </a:p>
        </p:txBody>
      </p:sp>
      <p:sp>
        <p:nvSpPr>
          <p:cNvPr id="1917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20" name="Group"/>
          <p:cNvGrpSpPr/>
          <p:nvPr/>
        </p:nvGrpSpPr>
        <p:grpSpPr>
          <a:xfrm>
            <a:off x="11351055" y="3568700"/>
            <a:ext cx="11343845" cy="8458200"/>
            <a:chOff x="0" y="0"/>
            <a:chExt cx="11343844" cy="8458200"/>
          </a:xfrm>
        </p:grpSpPr>
        <p:pic>
          <p:nvPicPr>
            <p:cNvPr id="191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163300" cy="8458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9" name="Rectangle"/>
            <p:cNvSpPr/>
            <p:nvPr/>
          </p:nvSpPr>
          <p:spPr>
            <a:xfrm>
              <a:off x="3215538" y="7952014"/>
              <a:ext cx="8128307" cy="5061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192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4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93600" y="3517900"/>
            <a:ext cx="10401300" cy="845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Evaluation</a:t>
            </a:r>
          </a:p>
        </p:txBody>
      </p:sp>
      <p:sp>
        <p:nvSpPr>
          <p:cNvPr id="1928" name="Yahoo! Streaming Benchmark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Yahoo! Streaming Benchmark</a:t>
            </a:r>
          </a:p>
        </p:txBody>
      </p:sp>
      <p:sp>
        <p:nvSpPr>
          <p:cNvPr id="1929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Contrib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Contributions</a:t>
            </a:r>
          </a:p>
        </p:txBody>
      </p:sp>
      <p:sp>
        <p:nvSpPr>
          <p:cNvPr id="1932" name="API: Incrementalization (as opposed to flink which Flink passes deltas vs. complete result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API: Incrementalization (as opposed to flink which Flink passes deltas vs. complete results)</a:t>
            </a:r>
          </a:p>
          <a:p>
            <a:pPr/>
            <a:r>
              <a:t>Exectution Engine</a:t>
            </a:r>
          </a:p>
        </p:txBody>
      </p:sp>
      <p:sp>
        <p:nvSpPr>
          <p:cNvPr id="1933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IBM Stre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IBM Streams</a:t>
            </a:r>
          </a:p>
        </p:txBody>
      </p:sp>
      <p:sp>
        <p:nvSpPr>
          <p:cNvPr id="1936" name="Partial fault tolerance (Not exactly onc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4495">
              <a:spcBef>
                <a:spcPts val="2800"/>
              </a:spcBef>
              <a:defRPr sz="2352"/>
            </a:pPr>
            <a:r>
              <a:t>Partial fault tolerance (Not exactly once)</a:t>
            </a:r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t>Guaranteed tuple processing (Exactly once)</a:t>
            </a:r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t>Consistent region - Subgraph of operators</a:t>
            </a:r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t>Non-deterministic, cyclic graphs, multi-threaded operators</a:t>
            </a:r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t>Problems of distributed snapshots:</a:t>
            </a:r>
          </a:p>
          <a:p>
            <a:pPr lvl="1" marL="622300" indent="-311150" defTabSz="404495">
              <a:spcBef>
                <a:spcPts val="2800"/>
              </a:spcBef>
              <a:defRPr sz="2352"/>
            </a:pPr>
            <a:r>
              <a:t>Performance impact</a:t>
            </a:r>
          </a:p>
          <a:p>
            <a:pPr lvl="1" marL="622300" indent="-311150" defTabSz="404495">
              <a:spcBef>
                <a:spcPts val="2800"/>
              </a:spcBef>
              <a:defRPr sz="2352"/>
            </a:pPr>
            <a:r>
              <a:t>Code complexity</a:t>
            </a:r>
          </a:p>
          <a:p>
            <a:pPr lvl="1" marL="622300" indent="-311150" defTabSz="404495">
              <a:spcBef>
                <a:spcPts val="2800"/>
              </a:spcBef>
              <a:defRPr sz="2352"/>
            </a:pPr>
            <a:r>
              <a:t>Existing framework concepts</a:t>
            </a:r>
          </a:p>
          <a:p>
            <a:pPr lvl="1" marL="622300" indent="-311150" defTabSz="404495">
              <a:spcBef>
                <a:spcPts val="2800"/>
              </a:spcBef>
              <a:defRPr sz="2352"/>
            </a:pPr>
            <a:r>
              <a:t>Ease of adapting legacy applications</a:t>
            </a:r>
          </a:p>
          <a:p>
            <a:pPr marL="311150" indent="-311150" defTabSz="404495">
              <a:spcBef>
                <a:spcPts val="2800"/>
              </a:spcBef>
              <a:defRPr sz="2352"/>
            </a:pPr>
            <a:r>
              <a:t>Contributions:</a:t>
            </a:r>
          </a:p>
          <a:p>
            <a:pPr lvl="1" marL="622300" indent="-311150" defTabSz="404495">
              <a:spcBef>
                <a:spcPts val="2800"/>
              </a:spcBef>
              <a:defRPr sz="2352"/>
            </a:pPr>
            <a:r>
              <a:t>Add a drain stage to the distributed snapshot which reflects channel state as operator state</a:t>
            </a:r>
          </a:p>
          <a:p>
            <a:pPr lvl="1" marL="622300" indent="-311150" defTabSz="404495">
              <a:spcBef>
                <a:spcPts val="2800"/>
              </a:spcBef>
              <a:defRPr sz="2352"/>
            </a:pPr>
            <a:r>
              <a:t>Language level abstractions for fine-grained control over fault-tolerance guarantees</a:t>
            </a:r>
          </a:p>
          <a:p>
            <a:pPr lvl="1" marL="622300" indent="-311150" defTabSz="404495">
              <a:spcBef>
                <a:spcPts val="2800"/>
              </a:spcBef>
              <a:defRPr sz="2352"/>
            </a:pPr>
            <a:r>
              <a:t>Runtime APIs for interfacing with the protocol</a:t>
            </a:r>
          </a:p>
        </p:txBody>
      </p:sp>
      <p:sp>
        <p:nvSpPr>
          <p:cNvPr id="1937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Algorithm</a:t>
            </a:r>
          </a:p>
        </p:txBody>
      </p:sp>
      <p:sp>
        <p:nvSpPr>
          <p:cNvPr id="1940" name="Based on Chandy Lamp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800" indent="-431800" defTabSz="561340">
              <a:spcBef>
                <a:spcPts val="4000"/>
              </a:spcBef>
              <a:defRPr sz="3264"/>
            </a:pPr>
            <a:r>
              <a:t>Based on Chandy Lamport</a:t>
            </a:r>
          </a:p>
          <a:p>
            <a:pPr marL="431800" indent="-431800" defTabSz="561340">
              <a:spcBef>
                <a:spcPts val="4000"/>
              </a:spcBef>
              <a:defRPr sz="3264"/>
            </a:pPr>
            <a:r>
              <a:t>Algorithm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Drain stage - Starts when all markers are received</a:t>
            </a:r>
          </a:p>
          <a:p>
            <a:pPr lvl="2" marL="1295400" indent="-431800" defTabSz="561340">
              <a:spcBef>
                <a:spcPts val="4000"/>
              </a:spcBef>
              <a:defRPr sz="3264"/>
            </a:pPr>
            <a:r>
              <a:t>Tuples submitted before or during drain stage are processed by downstream operators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Checkpoint stage - Starts when all channels are drained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Resume processing when all operators in a consistent region have checkpointed (notification from consistent region controller)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Reset stage</a:t>
            </a:r>
          </a:p>
          <a:p>
            <a:pPr marL="431800" indent="-431800" defTabSz="561340">
              <a:spcBef>
                <a:spcPts val="4000"/>
              </a:spcBef>
              <a:defRPr sz="3264"/>
            </a:pPr>
            <a:r>
              <a:t>Failure recovery by retrieving state from a checkpoint backend store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Triggered by a reset marker (from the controller)</a:t>
            </a:r>
          </a:p>
        </p:txBody>
      </p:sp>
      <p:sp>
        <p:nvSpPr>
          <p:cNvPr id="1941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tream Processing Language (SPL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Stream Processing Language (SPL)</a:t>
            </a:r>
          </a:p>
        </p:txBody>
      </p:sp>
      <p:sp>
        <p:nvSpPr>
          <p:cNvPr id="1944" name="Primitive operators (C++ w/ codegen, Java, SPL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800" indent="-431800" defTabSz="561340">
              <a:spcBef>
                <a:spcPts val="4000"/>
              </a:spcBef>
              <a:defRPr sz="3264"/>
            </a:pPr>
            <a:r>
              <a:t>Primitive operators (C++ w/ codegen, Java, SPL)</a:t>
            </a:r>
          </a:p>
          <a:p>
            <a:pPr marL="431800" indent="-431800" defTabSz="561340">
              <a:spcBef>
                <a:spcPts val="4000"/>
              </a:spcBef>
              <a:defRPr sz="3264"/>
            </a:pPr>
            <a:r>
              <a:t>Composite operators (Subgraphs of operators)</a:t>
            </a:r>
          </a:p>
          <a:p>
            <a:pPr marL="431800" indent="-431800" defTabSz="561340">
              <a:spcBef>
                <a:spcPts val="4000"/>
              </a:spcBef>
              <a:defRPr sz="3264"/>
            </a:pPr>
            <a:r>
              <a:t>Operators can have multiple input/output ports</a:t>
            </a:r>
          </a:p>
          <a:p>
            <a:pPr marL="431800" indent="-431800" defTabSz="561340">
              <a:spcBef>
                <a:spcPts val="4000"/>
              </a:spcBef>
              <a:defRPr sz="3264"/>
            </a:pPr>
            <a:r>
              <a:t>Input ports can have multiple input stream connections</a:t>
            </a:r>
          </a:p>
          <a:p>
            <a:pPr marL="431800" indent="-431800" defTabSz="561340">
              <a:spcBef>
                <a:spcPts val="4000"/>
              </a:spcBef>
              <a:defRPr sz="3264"/>
            </a:pPr>
            <a:r>
              <a:t>Data ports / control ports, feedback loops / Processing elements (Processes), optionally threads</a:t>
            </a:r>
          </a:p>
          <a:p>
            <a:pPr marL="431800" indent="-431800" defTabSz="561340">
              <a:spcBef>
                <a:spcPts val="4000"/>
              </a:spcBef>
              <a:defRPr sz="3264"/>
            </a:pPr>
            <a:r>
              <a:t>Annotations: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@consistent - Start operators replay on failure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@autonomous (default) - Sources do not replay on failure, at-most-once when in upstream of @consistent, may receive duplicates when in downstream</a:t>
            </a:r>
          </a:p>
          <a:p>
            <a:pPr lvl="1" marL="863600" indent="-431800" defTabSz="561340">
              <a:spcBef>
                <a:spcPts val="4000"/>
              </a:spcBef>
              <a:defRPr sz="3264"/>
            </a:pPr>
            <a:r>
              <a:t>All reachable operators are considered to have the same annotation, @consistent takes precedence</a:t>
            </a:r>
          </a:p>
        </p:txBody>
      </p:sp>
      <p:sp>
        <p:nvSpPr>
          <p:cNvPr id="1945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Validity Explained"/>
          <p:cNvSpPr txBox="1"/>
          <p:nvPr/>
        </p:nvSpPr>
        <p:spPr>
          <a:xfrm>
            <a:off x="3205414" y="-184547"/>
            <a:ext cx="1848105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21531">
              <a:defRPr b="0" sz="112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Validity Explained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84" y="211792"/>
            <a:ext cx="2083369" cy="20741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2" name="Group"/>
          <p:cNvGrpSpPr/>
          <p:nvPr/>
        </p:nvGrpSpPr>
        <p:grpSpPr>
          <a:xfrm>
            <a:off x="638483" y="2578902"/>
            <a:ext cx="9631777" cy="9824592"/>
            <a:chOff x="0" y="0"/>
            <a:chExt cx="9631776" cy="9824591"/>
          </a:xfrm>
        </p:grpSpPr>
        <p:sp>
          <p:nvSpPr>
            <p:cNvPr id="374" name="p1"/>
            <p:cNvSpPr/>
            <p:nvPr/>
          </p:nvSpPr>
          <p:spPr>
            <a:xfrm>
              <a:off x="0" y="2335023"/>
              <a:ext cx="2190661" cy="2190662"/>
            </a:xfrm>
            <a:prstGeom prst="ellipse">
              <a:avLst/>
            </a:prstGeom>
            <a:solidFill>
              <a:srgbClr val="E9EBF9"/>
            </a:solidFill>
            <a:ln w="165100" cap="flat">
              <a:solidFill>
                <a:srgbClr val="44444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8000">
                  <a:solidFill>
                    <a:srgbClr val="444444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</a:t>
              </a:r>
              <a:r>
                <a:rPr baseline="-5999"/>
                <a:t>1</a:t>
              </a:r>
            </a:p>
          </p:txBody>
        </p:sp>
        <p:sp>
          <p:nvSpPr>
            <p:cNvPr id="375" name="p2"/>
            <p:cNvSpPr/>
            <p:nvPr/>
          </p:nvSpPr>
          <p:spPr>
            <a:xfrm>
              <a:off x="7441116" y="2335023"/>
              <a:ext cx="2190661" cy="2190662"/>
            </a:xfrm>
            <a:prstGeom prst="ellipse">
              <a:avLst/>
            </a:prstGeom>
            <a:solidFill>
              <a:srgbClr val="E9EBF9"/>
            </a:solidFill>
            <a:ln w="165100" cap="flat">
              <a:solidFill>
                <a:srgbClr val="44444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8000">
                  <a:solidFill>
                    <a:srgbClr val="444444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</a:t>
              </a:r>
              <a:r>
                <a:rPr baseline="-5999"/>
                <a:t>2</a:t>
              </a:r>
            </a:p>
          </p:txBody>
        </p:sp>
        <p:sp>
          <p:nvSpPr>
            <p:cNvPr id="376" name="p3"/>
            <p:cNvSpPr/>
            <p:nvPr/>
          </p:nvSpPr>
          <p:spPr>
            <a:xfrm>
              <a:off x="3467314" y="7633930"/>
              <a:ext cx="2190661" cy="2190662"/>
            </a:xfrm>
            <a:prstGeom prst="ellipse">
              <a:avLst/>
            </a:prstGeom>
            <a:solidFill>
              <a:srgbClr val="E9EBF9"/>
            </a:solidFill>
            <a:ln w="165100" cap="flat">
              <a:solidFill>
                <a:srgbClr val="44444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8000">
                  <a:solidFill>
                    <a:srgbClr val="444444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</a:t>
              </a:r>
              <a:r>
                <a:rPr baseline="-5999"/>
                <a:t>3</a:t>
              </a:r>
            </a:p>
          </p:txBody>
        </p:sp>
        <p:cxnSp>
          <p:nvCxnSpPr>
            <p:cNvPr id="377" name="Connection Line"/>
            <p:cNvCxnSpPr>
              <a:stCxn id="376" idx="0"/>
              <a:endCxn id="374" idx="0"/>
            </p:cNvCxnSpPr>
            <p:nvPr/>
          </p:nvCxnSpPr>
          <p:spPr>
            <a:xfrm flipH="1" flipV="1">
              <a:off x="1095330" y="3430353"/>
              <a:ext cx="3467315" cy="5298908"/>
            </a:xfrm>
            <a:prstGeom prst="straightConnector1">
              <a:avLst/>
            </a:prstGeom>
            <a:ln w="165100" cap="flat">
              <a:solidFill>
                <a:srgbClr val="444444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378" name="Connection Line"/>
            <p:cNvCxnSpPr>
              <a:stCxn id="375" idx="0"/>
              <a:endCxn id="376" idx="0"/>
            </p:cNvCxnSpPr>
            <p:nvPr/>
          </p:nvCxnSpPr>
          <p:spPr>
            <a:xfrm flipH="1">
              <a:off x="4562644" y="3430353"/>
              <a:ext cx="3973803" cy="5298908"/>
            </a:xfrm>
            <a:prstGeom prst="straightConnector1">
              <a:avLst/>
            </a:prstGeom>
            <a:ln w="165100" cap="flat">
              <a:solidFill>
                <a:srgbClr val="444444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379" name="Connection Line"/>
            <p:cNvCxnSpPr>
              <a:stCxn id="376" idx="0"/>
              <a:endCxn id="375" idx="0"/>
            </p:cNvCxnSpPr>
            <p:nvPr/>
          </p:nvCxnSpPr>
          <p:spPr>
            <a:xfrm flipV="1">
              <a:off x="4562644" y="3430353"/>
              <a:ext cx="3973803" cy="5298908"/>
            </a:xfrm>
            <a:prstGeom prst="straightConnector1">
              <a:avLst/>
            </a:prstGeom>
            <a:ln w="165100" cap="flat">
              <a:solidFill>
                <a:srgbClr val="444444"/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380" name="Connection Line"/>
            <p:cNvCxnSpPr>
              <a:stCxn id="374" idx="0"/>
              <a:endCxn id="375" idx="0"/>
            </p:cNvCxnSpPr>
            <p:nvPr/>
          </p:nvCxnSpPr>
          <p:spPr>
            <a:xfrm>
              <a:off x="1095330" y="3430353"/>
              <a:ext cx="7441117" cy="1"/>
            </a:xfrm>
            <a:prstGeom prst="straightConnector1">
              <a:avLst/>
            </a:prstGeom>
            <a:ln w="165100" cap="flat">
              <a:solidFill>
                <a:srgbClr val="444444"/>
              </a:solidFill>
              <a:prstDash val="solid"/>
              <a:miter lim="400000"/>
              <a:tailEnd type="arrow" w="med" len="med"/>
            </a:ln>
            <a:effectLst/>
          </p:spPr>
        </p:cxnSp>
        <p:sp>
          <p:nvSpPr>
            <p:cNvPr id="381" name="System"/>
            <p:cNvSpPr txBox="1"/>
            <p:nvPr/>
          </p:nvSpPr>
          <p:spPr>
            <a:xfrm>
              <a:off x="3586681" y="0"/>
              <a:ext cx="2153844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b="0" sz="4800" u="sng">
                  <a:solidFill>
                    <a:srgbClr val="53585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System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11916134" y="2578902"/>
            <a:ext cx="10974391" cy="10785039"/>
            <a:chOff x="0" y="0"/>
            <a:chExt cx="10974389" cy="10785038"/>
          </a:xfrm>
        </p:grpSpPr>
        <p:sp>
          <p:nvSpPr>
            <p:cNvPr id="383" name="Valid: No causality violations in C’…"/>
            <p:cNvSpPr txBox="1"/>
            <p:nvPr/>
          </p:nvSpPr>
          <p:spPr>
            <a:xfrm>
              <a:off x="1095821" y="9029243"/>
              <a:ext cx="9878569" cy="1755796"/>
            </a:xfrm>
            <a:prstGeom prst="rect">
              <a:avLst/>
            </a:prstGeom>
            <a:noFill/>
            <a:ln w="88900" cap="flat">
              <a:solidFill>
                <a:srgbClr val="00A6AC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b="0" sz="5000">
                  <a:solidFill>
                    <a:srgbClr val="53585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Valid: </a:t>
              </a:r>
              <a:r>
                <a:t>No causality violations in C’</a:t>
              </a:r>
            </a:p>
            <a:p>
              <a:pPr defTabSz="821531">
                <a:defRPr b="0" sz="5000">
                  <a:solidFill>
                    <a:srgbClr val="53585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(</a:t>
              </a:r>
              <a:r>
                <a:rPr b="1">
                  <a:latin typeface="Helvetica"/>
                  <a:ea typeface="Helvetica"/>
                  <a:cs typeface="Helvetica"/>
                  <a:sym typeface="Helvetica"/>
                </a:rPr>
                <a:t>C’ is a consistent cut)</a:t>
              </a:r>
            </a:p>
          </p:txBody>
        </p:sp>
        <p:sp>
          <p:nvSpPr>
            <p:cNvPr id="384" name="Possible Execution"/>
            <p:cNvSpPr txBox="1"/>
            <p:nvPr/>
          </p:nvSpPr>
          <p:spPr>
            <a:xfrm>
              <a:off x="3458514" y="0"/>
              <a:ext cx="5304867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821531">
                <a:defRPr b="0" sz="4800" u="sng">
                  <a:solidFill>
                    <a:srgbClr val="53585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Possible Execution</a:t>
              </a:r>
            </a:p>
          </p:txBody>
        </p:sp>
        <p:sp>
          <p:nvSpPr>
            <p:cNvPr id="385" name="Shape"/>
            <p:cNvSpPr/>
            <p:nvPr/>
          </p:nvSpPr>
          <p:spPr>
            <a:xfrm>
              <a:off x="1151817" y="1989510"/>
              <a:ext cx="7452849" cy="5727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50"/>
                  </a:moveTo>
                  <a:lnTo>
                    <a:pt x="21190" y="0"/>
                  </a:lnTo>
                  <a:cubicBezTo>
                    <a:pt x="21094" y="628"/>
                    <a:pt x="21044" y="1266"/>
                    <a:pt x="21040" y="1907"/>
                  </a:cubicBezTo>
                  <a:cubicBezTo>
                    <a:pt x="21036" y="2558"/>
                    <a:pt x="21081" y="3209"/>
                    <a:pt x="21173" y="3850"/>
                  </a:cubicBezTo>
                  <a:cubicBezTo>
                    <a:pt x="21271" y="4745"/>
                    <a:pt x="21357" y="5643"/>
                    <a:pt x="21428" y="6542"/>
                  </a:cubicBezTo>
                  <a:cubicBezTo>
                    <a:pt x="21498" y="7425"/>
                    <a:pt x="21556" y="8310"/>
                    <a:pt x="21600" y="9197"/>
                  </a:cubicBezTo>
                  <a:cubicBezTo>
                    <a:pt x="21579" y="10853"/>
                    <a:pt x="21460" y="12500"/>
                    <a:pt x="21244" y="14125"/>
                  </a:cubicBezTo>
                  <a:cubicBezTo>
                    <a:pt x="21031" y="15733"/>
                    <a:pt x="20722" y="17327"/>
                    <a:pt x="20237" y="18846"/>
                  </a:cubicBezTo>
                  <a:cubicBezTo>
                    <a:pt x="19931" y="19805"/>
                    <a:pt x="19557" y="20725"/>
                    <a:pt x="19120" y="21597"/>
                  </a:cubicBezTo>
                  <a:lnTo>
                    <a:pt x="30" y="21600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E6526F">
                <a:alpha val="1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6" name="Line"/>
            <p:cNvSpPr/>
            <p:nvPr/>
          </p:nvSpPr>
          <p:spPr>
            <a:xfrm>
              <a:off x="1022066" y="4871505"/>
              <a:ext cx="9502201" cy="1"/>
            </a:xfrm>
            <a:prstGeom prst="line">
              <a:avLst/>
            </a:prstGeom>
            <a:noFill/>
            <a:ln w="1905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7" name="Line"/>
            <p:cNvSpPr/>
            <p:nvPr/>
          </p:nvSpPr>
          <p:spPr>
            <a:xfrm flipV="1">
              <a:off x="1022066" y="2039134"/>
              <a:ext cx="9502201" cy="1"/>
            </a:xfrm>
            <a:prstGeom prst="line">
              <a:avLst/>
            </a:prstGeom>
            <a:noFill/>
            <a:ln w="1905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8" name="Line"/>
            <p:cNvSpPr/>
            <p:nvPr/>
          </p:nvSpPr>
          <p:spPr>
            <a:xfrm>
              <a:off x="1022066" y="7703877"/>
              <a:ext cx="9502201" cy="1"/>
            </a:xfrm>
            <a:prstGeom prst="line">
              <a:avLst/>
            </a:prstGeom>
            <a:noFill/>
            <a:ln w="1905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9" name="p1"/>
            <p:cNvSpPr txBox="1"/>
            <p:nvPr/>
          </p:nvSpPr>
          <p:spPr>
            <a:xfrm>
              <a:off x="0" y="1199025"/>
              <a:ext cx="1056052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8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</a:t>
              </a:r>
              <a:r>
                <a:rPr baseline="-5999"/>
                <a:t>1</a:t>
              </a:r>
            </a:p>
          </p:txBody>
        </p:sp>
        <p:sp>
          <p:nvSpPr>
            <p:cNvPr id="390" name="p2"/>
            <p:cNvSpPr txBox="1"/>
            <p:nvPr/>
          </p:nvSpPr>
          <p:spPr>
            <a:xfrm>
              <a:off x="0" y="4031396"/>
              <a:ext cx="1056052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8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</a:t>
              </a:r>
              <a:r>
                <a:rPr baseline="-5999"/>
                <a:t>2</a:t>
              </a:r>
            </a:p>
          </p:txBody>
        </p:sp>
        <p:sp>
          <p:nvSpPr>
            <p:cNvPr id="391" name="p3"/>
            <p:cNvSpPr txBox="1"/>
            <p:nvPr/>
          </p:nvSpPr>
          <p:spPr>
            <a:xfrm>
              <a:off x="0" y="6863767"/>
              <a:ext cx="1056052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8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</a:t>
              </a:r>
              <a:r>
                <a:rPr baseline="-5999"/>
                <a:t>3</a:t>
              </a:r>
            </a:p>
          </p:txBody>
        </p:sp>
        <p:sp>
          <p:nvSpPr>
            <p:cNvPr id="392" name="Circle"/>
            <p:cNvSpPr/>
            <p:nvPr/>
          </p:nvSpPr>
          <p:spPr>
            <a:xfrm>
              <a:off x="6822574" y="4611818"/>
              <a:ext cx="519375" cy="519376"/>
            </a:xfrm>
            <a:prstGeom prst="ellipse">
              <a:avLst/>
            </a:prstGeom>
            <a:solidFill>
              <a:srgbClr val="E6526F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3" name="Line"/>
            <p:cNvSpPr/>
            <p:nvPr/>
          </p:nvSpPr>
          <p:spPr>
            <a:xfrm>
              <a:off x="3116729" y="2089773"/>
              <a:ext cx="3775620" cy="2620314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" name="Circle"/>
            <p:cNvSpPr/>
            <p:nvPr/>
          </p:nvSpPr>
          <p:spPr>
            <a:xfrm>
              <a:off x="2754068" y="1764570"/>
              <a:ext cx="519376" cy="519376"/>
            </a:xfrm>
            <a:prstGeom prst="ellipse">
              <a:avLst/>
            </a:prstGeom>
            <a:solidFill>
              <a:srgbClr val="E6526F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" name="Circle"/>
            <p:cNvSpPr/>
            <p:nvPr/>
          </p:nvSpPr>
          <p:spPr>
            <a:xfrm>
              <a:off x="9115597" y="1765659"/>
              <a:ext cx="519375" cy="519375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 flipV="1">
              <a:off x="6165348" y="2242291"/>
              <a:ext cx="3146202" cy="5225583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" name="Circle"/>
            <p:cNvSpPr/>
            <p:nvPr/>
          </p:nvSpPr>
          <p:spPr>
            <a:xfrm>
              <a:off x="5775417" y="7457978"/>
              <a:ext cx="519376" cy="519375"/>
            </a:xfrm>
            <a:prstGeom prst="ellipse">
              <a:avLst/>
            </a:prstGeom>
            <a:solidFill>
              <a:srgbClr val="E6526F"/>
            </a:solidFill>
            <a:ln w="381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8" name="m"/>
            <p:cNvSpPr txBox="1"/>
            <p:nvPr/>
          </p:nvSpPr>
          <p:spPr>
            <a:xfrm>
              <a:off x="4986382" y="2520840"/>
              <a:ext cx="749053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399" name="m’"/>
            <p:cNvSpPr txBox="1"/>
            <p:nvPr/>
          </p:nvSpPr>
          <p:spPr>
            <a:xfrm>
              <a:off x="7252076" y="5779691"/>
              <a:ext cx="918345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6000">
                  <a:solidFill>
                    <a:srgbClr val="444444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</a:t>
              </a:r>
              <a:r>
                <a:rPr b="0">
                  <a:latin typeface="Arial"/>
                  <a:ea typeface="Arial"/>
                  <a:cs typeface="Arial"/>
                  <a:sym typeface="Arial"/>
                </a:rPr>
                <a:t>’</a:t>
              </a:r>
            </a:p>
          </p:txBody>
        </p:sp>
        <p:sp>
          <p:nvSpPr>
            <p:cNvPr id="400" name="Line"/>
            <p:cNvSpPr/>
            <p:nvPr/>
          </p:nvSpPr>
          <p:spPr>
            <a:xfrm>
              <a:off x="7498119" y="1326734"/>
              <a:ext cx="1277039" cy="6882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4600" y="17365"/>
                    <a:pt x="20809" y="12321"/>
                    <a:pt x="17563" y="7330"/>
                  </a:cubicBezTo>
                  <a:cubicBezTo>
                    <a:pt x="15938" y="4832"/>
                    <a:pt x="12502" y="2136"/>
                    <a:pt x="20881" y="160"/>
                  </a:cubicBezTo>
                  <a:cubicBezTo>
                    <a:pt x="21113" y="106"/>
                    <a:pt x="21352" y="52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E6526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1" name="C’"/>
            <p:cNvSpPr txBox="1"/>
            <p:nvPr/>
          </p:nvSpPr>
          <p:spPr>
            <a:xfrm>
              <a:off x="7791719" y="8088720"/>
              <a:ext cx="833885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solidFill>
                    <a:srgbClr val="E6526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C’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1948" name="Consistent operators block connections from autonomous during snapshot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defTabSz="635634">
              <a:spcBef>
                <a:spcPts val="4500"/>
              </a:spcBef>
              <a:defRPr sz="3696"/>
            </a:pPr>
            <a:r>
              <a:t>Consistent operators block connections from autonomous during snapshotting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If there are consistent control ports, then just forward marker and no checkpoint stage?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Starts when drain stage completes and markers are processed from consistent control ports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No drain markers are expected from A-ports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Start checkpointing when markers are received on all ports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Protocol ends when all operators have drained &amp; checkpointed (detected by consistent region controller)</a:t>
            </a:r>
          </a:p>
          <a:p>
            <a:pPr lvl="1" marL="977900" indent="-488950" defTabSz="635634">
              <a:spcBef>
                <a:spcPts val="4500"/>
              </a:spcBef>
              <a:defRPr sz="3696"/>
            </a:pPr>
            <a:r>
              <a:t>Indicate completion by invoking method in consistent region controller service</a:t>
            </a:r>
          </a:p>
          <a:p>
            <a:pPr marL="488950" indent="-488950" defTabSz="635634">
              <a:spcBef>
                <a:spcPts val="4500"/>
              </a:spcBef>
              <a:defRPr sz="3696"/>
            </a:pPr>
            <a:r>
              <a:t>Transactions (Runtime cannot checkpoint/reset while operators are submitting tuples)</a:t>
            </a:r>
          </a:p>
        </p:txBody>
      </p:sp>
      <p:sp>
        <p:nvSpPr>
          <p:cNvPr id="1949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1952" name="P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PEs</a:t>
            </a:r>
          </a:p>
          <a:p>
            <a:pPr/>
            <a:r>
              <a:t>Channels</a:t>
            </a:r>
          </a:p>
          <a:p>
            <a:pPr/>
            <a:r>
              <a:t>Ports</a:t>
            </a:r>
          </a:p>
          <a:p>
            <a:pPr/>
            <a:r>
              <a:t>Consistent regions</a:t>
            </a:r>
          </a:p>
          <a:p>
            <a:pPr/>
            <a:r>
              <a:t>Consistent region controller (one per region)</a:t>
            </a:r>
          </a:p>
          <a:p>
            <a:pPr/>
            <a:r>
              <a:t>Job control plane</a:t>
            </a:r>
          </a:p>
        </p:txBody>
      </p:sp>
      <p:sp>
        <p:nvSpPr>
          <p:cNvPr id="1953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1956" name="Custom operators with callbacks (can be multithreaded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 operators with callbacks (can be multithreaded)</a:t>
            </a:r>
          </a:p>
        </p:txBody>
      </p:sp>
      <p:sp>
        <p:nvSpPr>
          <p:cNvPr id="1957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Consistent Reg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Consistent Region</a:t>
            </a:r>
          </a:p>
        </p:txBody>
      </p:sp>
      <p:sp>
        <p:nvSpPr>
          <p:cNvPr id="196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1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64" name="Group"/>
          <p:cNvGrpSpPr/>
          <p:nvPr/>
        </p:nvGrpSpPr>
        <p:grpSpPr>
          <a:xfrm>
            <a:off x="3257550" y="6013450"/>
            <a:ext cx="17868900" cy="4253066"/>
            <a:chOff x="0" y="0"/>
            <a:chExt cx="17868900" cy="4253065"/>
          </a:xfrm>
        </p:grpSpPr>
        <p:pic>
          <p:nvPicPr>
            <p:cNvPr id="19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868900" cy="3467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3" name="Figure 1: Example definitions of a consistent region."/>
            <p:cNvSpPr txBox="1"/>
            <p:nvPr/>
          </p:nvSpPr>
          <p:spPr>
            <a:xfrm>
              <a:off x="4175569" y="3692617"/>
              <a:ext cx="9517762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Figure 1: Example definitions of a consistent region.</a:t>
              </a:r>
            </a:p>
          </p:txBody>
        </p:sp>
      </p:grpSp>
      <p:grpSp>
        <p:nvGrpSpPr>
          <p:cNvPr id="1967" name="Group"/>
          <p:cNvGrpSpPr/>
          <p:nvPr/>
        </p:nvGrpSpPr>
        <p:grpSpPr>
          <a:xfrm>
            <a:off x="12192000" y="5822110"/>
            <a:ext cx="9550400" cy="4560125"/>
            <a:chOff x="0" y="0"/>
            <a:chExt cx="9550400" cy="4560123"/>
          </a:xfrm>
        </p:grpSpPr>
        <p:pic>
          <p:nvPicPr>
            <p:cNvPr id="196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50400" cy="381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6" name="Figure 2: Sample SPL program equivalent to the application graph in Figure 1(a)."/>
            <p:cNvSpPr/>
            <p:nvPr/>
          </p:nvSpPr>
          <p:spPr>
            <a:xfrm>
              <a:off x="167481" y="4560123"/>
              <a:ext cx="92755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Figure 2: Sample SPL program equivalent to the application graph in Figure 1(a).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197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1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10770" y="556369"/>
            <a:ext cx="10484130" cy="12603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7870" y="4954183"/>
            <a:ext cx="10502901" cy="5585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6" name="Line"/>
          <p:cNvSpPr/>
          <p:nvPr/>
        </p:nvSpPr>
        <p:spPr>
          <a:xfrm rot="18900000">
            <a:off x="8083039" y="2184794"/>
            <a:ext cx="5993031" cy="758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56" h="19234" fill="norm" stroke="1" extrusionOk="0">
                <a:moveTo>
                  <a:pt x="6527" y="178"/>
                </a:moveTo>
                <a:cubicBezTo>
                  <a:pt x="10541" y="2524"/>
                  <a:pt x="13963" y="5360"/>
                  <a:pt x="16699" y="8587"/>
                </a:cubicBezTo>
                <a:cubicBezTo>
                  <a:pt x="19503" y="11896"/>
                  <a:pt x="20782" y="16184"/>
                  <a:pt x="17013" y="18309"/>
                </a:cubicBezTo>
                <a:cubicBezTo>
                  <a:pt x="11280" y="21541"/>
                  <a:pt x="6122" y="15729"/>
                  <a:pt x="2530" y="9797"/>
                </a:cubicBezTo>
                <a:cubicBezTo>
                  <a:pt x="1152" y="7520"/>
                  <a:pt x="-818" y="5133"/>
                  <a:pt x="361" y="2645"/>
                </a:cubicBezTo>
                <a:cubicBezTo>
                  <a:pt x="945" y="1414"/>
                  <a:pt x="2231" y="465"/>
                  <a:pt x="3847" y="126"/>
                </a:cubicBezTo>
                <a:cubicBezTo>
                  <a:pt x="4729" y="-59"/>
                  <a:pt x="5659" y="-39"/>
                  <a:pt x="6528" y="180"/>
                </a:cubicBezTo>
              </a:path>
            </a:pathLst>
          </a:custGeom>
          <a:solidFill>
            <a:schemeClr val="accent2">
              <a:hueOff val="-85259"/>
              <a:satOff val="14347"/>
              <a:lumOff val="22373"/>
            </a:schemeClr>
          </a:solidFill>
          <a:ln w="254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7" name="PE"/>
          <p:cNvSpPr/>
          <p:nvPr/>
        </p:nvSpPr>
        <p:spPr>
          <a:xfrm>
            <a:off x="7398586" y="5028300"/>
            <a:ext cx="1270001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PE</a:t>
            </a:r>
          </a:p>
        </p:txBody>
      </p:sp>
      <p:sp>
        <p:nvSpPr>
          <p:cNvPr id="1978" name="PE"/>
          <p:cNvSpPr/>
          <p:nvPr/>
        </p:nvSpPr>
        <p:spPr>
          <a:xfrm>
            <a:off x="10267792" y="6223000"/>
            <a:ext cx="1270001" cy="127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PE</a:t>
            </a:r>
          </a:p>
        </p:txBody>
      </p:sp>
      <p:sp>
        <p:nvSpPr>
          <p:cNvPr id="1979" name="PE"/>
          <p:cNvSpPr/>
          <p:nvPr/>
        </p:nvSpPr>
        <p:spPr>
          <a:xfrm>
            <a:off x="13136810" y="6223000"/>
            <a:ext cx="1270001" cy="127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PE</a:t>
            </a:r>
          </a:p>
        </p:txBody>
      </p:sp>
      <p:sp>
        <p:nvSpPr>
          <p:cNvPr id="1980" name="Line"/>
          <p:cNvSpPr/>
          <p:nvPr/>
        </p:nvSpPr>
        <p:spPr>
          <a:xfrm>
            <a:off x="8798851" y="5674091"/>
            <a:ext cx="1220945" cy="89996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1" name="Line"/>
          <p:cNvSpPr/>
          <p:nvPr/>
        </p:nvSpPr>
        <p:spPr>
          <a:xfrm>
            <a:off x="11537792" y="6870700"/>
            <a:ext cx="135102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2" name="PE"/>
          <p:cNvSpPr/>
          <p:nvPr/>
        </p:nvSpPr>
        <p:spPr>
          <a:xfrm>
            <a:off x="7396678" y="7493000"/>
            <a:ext cx="1270001" cy="127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PE</a:t>
            </a:r>
          </a:p>
        </p:txBody>
      </p:sp>
      <p:sp>
        <p:nvSpPr>
          <p:cNvPr id="1983" name="Line"/>
          <p:cNvSpPr/>
          <p:nvPr/>
        </p:nvSpPr>
        <p:spPr>
          <a:xfrm flipV="1">
            <a:off x="8799518" y="7141947"/>
            <a:ext cx="1220277" cy="955888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4" name="C"/>
          <p:cNvSpPr/>
          <p:nvPr/>
        </p:nvSpPr>
        <p:spPr>
          <a:xfrm>
            <a:off x="8653455" y="5358620"/>
            <a:ext cx="247999" cy="567895"/>
          </a:xfrm>
          <a:prstGeom prst="rect">
            <a:avLst/>
          </a:prstGeom>
          <a:solidFill>
            <a:schemeClr val="accent5">
              <a:hueOff val="-152896"/>
              <a:lumOff val="12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985" name="C"/>
          <p:cNvSpPr/>
          <p:nvPr/>
        </p:nvSpPr>
        <p:spPr>
          <a:xfrm>
            <a:off x="10019795" y="6574052"/>
            <a:ext cx="247999" cy="567896"/>
          </a:xfrm>
          <a:prstGeom prst="rect">
            <a:avLst/>
          </a:prstGeom>
          <a:solidFill>
            <a:schemeClr val="accent5">
              <a:hueOff val="-152896"/>
              <a:lumOff val="12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986" name="A"/>
          <p:cNvSpPr/>
          <p:nvPr/>
        </p:nvSpPr>
        <p:spPr>
          <a:xfrm>
            <a:off x="8653455" y="7844052"/>
            <a:ext cx="247999" cy="567896"/>
          </a:xfrm>
          <a:prstGeom prst="rect">
            <a:avLst/>
          </a:prstGeom>
          <a:solidFill>
            <a:schemeClr val="accent5">
              <a:hueOff val="-152896"/>
              <a:lumOff val="12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987" name="C"/>
          <p:cNvSpPr/>
          <p:nvPr/>
        </p:nvSpPr>
        <p:spPr>
          <a:xfrm>
            <a:off x="11537792" y="6574052"/>
            <a:ext cx="247999" cy="567896"/>
          </a:xfrm>
          <a:prstGeom prst="rect">
            <a:avLst/>
          </a:prstGeom>
          <a:solidFill>
            <a:schemeClr val="accent5">
              <a:hueOff val="-152896"/>
              <a:lumOff val="12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988" name="C"/>
          <p:cNvSpPr/>
          <p:nvPr/>
        </p:nvSpPr>
        <p:spPr>
          <a:xfrm>
            <a:off x="12888813" y="6586752"/>
            <a:ext cx="247999" cy="567896"/>
          </a:xfrm>
          <a:prstGeom prst="rect">
            <a:avLst/>
          </a:prstGeom>
          <a:solidFill>
            <a:schemeClr val="accent5">
              <a:hueOff val="-152896"/>
              <a:lumOff val="1236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989" name="Crashes &amp; Disconnects"/>
          <p:cNvSpPr txBox="1"/>
          <p:nvPr/>
        </p:nvSpPr>
        <p:spPr>
          <a:xfrm>
            <a:off x="397339" y="10618647"/>
            <a:ext cx="435483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Crashes &amp; Disconnects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Conclusions &amp; Predi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Conclusions &amp; Predictions</a:t>
            </a:r>
          </a:p>
        </p:txBody>
      </p:sp>
      <p:sp>
        <p:nvSpPr>
          <p:cNvPr id="1992" name="Streaming as a serv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Streaming as a service</a:t>
            </a:r>
          </a:p>
          <a:p>
            <a:pPr/>
            <a:r>
              <a:t>Persistent channels / RDMA / NVME</a:t>
            </a:r>
          </a:p>
        </p:txBody>
      </p:sp>
      <p:sp>
        <p:nvSpPr>
          <p:cNvPr id="1993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Predi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5300">
              <a:defRPr sz="6720"/>
            </a:lvl1pPr>
          </a:lstStyle>
          <a:p>
            <a:pPr/>
            <a:r>
              <a:t>Predictions</a:t>
            </a:r>
          </a:p>
        </p:txBody>
      </p:sp>
      <p:sp>
        <p:nvSpPr>
          <p:cNvPr id="1996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7" name="Line"/>
          <p:cNvSpPr/>
          <p:nvPr/>
        </p:nvSpPr>
        <p:spPr>
          <a:xfrm flipV="1">
            <a:off x="7888876" y="4367723"/>
            <a:ext cx="1" cy="73795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8" name="Past"/>
          <p:cNvSpPr txBox="1"/>
          <p:nvPr/>
        </p:nvSpPr>
        <p:spPr>
          <a:xfrm>
            <a:off x="3903607" y="3348426"/>
            <a:ext cx="173736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Past</a:t>
            </a:r>
          </a:p>
        </p:txBody>
      </p:sp>
      <p:sp>
        <p:nvSpPr>
          <p:cNvPr id="1999" name="Present"/>
          <p:cNvSpPr txBox="1"/>
          <p:nvPr/>
        </p:nvSpPr>
        <p:spPr>
          <a:xfrm>
            <a:off x="10623713" y="3348426"/>
            <a:ext cx="290931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Present</a:t>
            </a:r>
          </a:p>
        </p:txBody>
      </p:sp>
      <p:sp>
        <p:nvSpPr>
          <p:cNvPr id="2000" name="Future"/>
          <p:cNvSpPr txBox="1"/>
          <p:nvPr/>
        </p:nvSpPr>
        <p:spPr>
          <a:xfrm>
            <a:off x="18515775" y="3348426"/>
            <a:ext cx="245821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Future</a:t>
            </a:r>
          </a:p>
        </p:txBody>
      </p:sp>
      <p:sp>
        <p:nvSpPr>
          <p:cNvPr id="2001" name="Line"/>
          <p:cNvSpPr/>
          <p:nvPr/>
        </p:nvSpPr>
        <p:spPr>
          <a:xfrm flipV="1">
            <a:off x="16254121" y="4367723"/>
            <a:ext cx="1" cy="73795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2" name="Buy your own hardware…"/>
          <p:cNvSpPr txBox="1"/>
          <p:nvPr/>
        </p:nvSpPr>
        <p:spPr>
          <a:xfrm>
            <a:off x="2196155" y="10875038"/>
            <a:ext cx="5152264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Buy your own hardware</a:t>
            </a:r>
          </a:p>
          <a:p>
            <a:pPr/>
            <a:r>
              <a:t>Secure but hard to maintain</a:t>
            </a:r>
          </a:p>
        </p:txBody>
      </p:sp>
      <p:sp>
        <p:nvSpPr>
          <p:cNvPr id="2003" name="Dedicated cloud platforms…"/>
          <p:cNvSpPr txBox="1"/>
          <p:nvPr/>
        </p:nvSpPr>
        <p:spPr>
          <a:xfrm>
            <a:off x="9612730" y="10875038"/>
            <a:ext cx="4931284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Dedicated cloud platforms</a:t>
            </a:r>
          </a:p>
          <a:p>
            <a:pPr/>
            <a:r>
              <a:t>Microservices</a:t>
            </a:r>
          </a:p>
        </p:txBody>
      </p:sp>
      <p:pic>
        <p:nvPicPr>
          <p:cNvPr id="20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1333" y="7098414"/>
            <a:ext cx="3293780" cy="191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33879" y="7304389"/>
            <a:ext cx="2861532" cy="1712150"/>
          </a:xfrm>
          <a:prstGeom prst="rect">
            <a:avLst/>
          </a:prstGeom>
          <a:ln w="12700">
            <a:miter lim="400000"/>
          </a:ln>
        </p:spPr>
      </p:pic>
      <p:sp>
        <p:nvSpPr>
          <p:cNvPr id="2006" name="In-house…"/>
          <p:cNvSpPr txBox="1"/>
          <p:nvPr/>
        </p:nvSpPr>
        <p:spPr>
          <a:xfrm>
            <a:off x="2582941" y="4604650"/>
            <a:ext cx="4362451" cy="1959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In-house</a:t>
            </a:r>
          </a:p>
          <a:p>
            <a:pPr>
              <a:defRPr sz="6000"/>
            </a:pPr>
            <a:r>
              <a:t>Data center</a:t>
            </a:r>
          </a:p>
        </p:txBody>
      </p:sp>
      <p:sp>
        <p:nvSpPr>
          <p:cNvPr id="2007" name="Edge devices"/>
          <p:cNvSpPr txBox="1"/>
          <p:nvPr/>
        </p:nvSpPr>
        <p:spPr>
          <a:xfrm>
            <a:off x="17453117" y="5074550"/>
            <a:ext cx="496824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Edge devices</a:t>
            </a:r>
          </a:p>
        </p:txBody>
      </p:sp>
      <p:sp>
        <p:nvSpPr>
          <p:cNvPr id="2008" name="Cloud platforms"/>
          <p:cNvSpPr txBox="1"/>
          <p:nvPr/>
        </p:nvSpPr>
        <p:spPr>
          <a:xfrm>
            <a:off x="9101619" y="5074550"/>
            <a:ext cx="595350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Cloud platforms</a:t>
            </a:r>
          </a:p>
        </p:txBody>
      </p:sp>
      <p:sp>
        <p:nvSpPr>
          <p:cNvPr id="2009" name="Line"/>
          <p:cNvSpPr/>
          <p:nvPr/>
        </p:nvSpPr>
        <p:spPr>
          <a:xfrm>
            <a:off x="2144395" y="4355023"/>
            <a:ext cx="200952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82423" y="7270669"/>
            <a:ext cx="3147231" cy="1573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06208" y="7511908"/>
            <a:ext cx="3141254" cy="10911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2" name="&quot;"/>
          <p:cNvSpPr txBox="1"/>
          <p:nvPr/>
        </p:nvSpPr>
        <p:spPr>
          <a:xfrm>
            <a:off x="19657898" y="7033647"/>
            <a:ext cx="420067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"</a:t>
            </a:r>
          </a:p>
        </p:txBody>
      </p:sp>
      <p:sp>
        <p:nvSpPr>
          <p:cNvPr id="2013" name="&quot;"/>
          <p:cNvSpPr txBox="1"/>
          <p:nvPr/>
        </p:nvSpPr>
        <p:spPr>
          <a:xfrm>
            <a:off x="23275707" y="7098415"/>
            <a:ext cx="4200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"</a:t>
            </a:r>
          </a:p>
        </p:txBody>
      </p:sp>
      <p:pic>
        <p:nvPicPr>
          <p:cNvPr id="20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11912" y="7304389"/>
            <a:ext cx="4304509" cy="1865288"/>
          </a:xfrm>
          <a:prstGeom prst="rect">
            <a:avLst/>
          </a:prstGeom>
          <a:ln w="12700">
            <a:miter lim="400000"/>
          </a:ln>
        </p:spPr>
      </p:pic>
      <p:sp>
        <p:nvSpPr>
          <p:cNvPr id="2015" name="&quot;Internet of things&quot;…"/>
          <p:cNvSpPr txBox="1"/>
          <p:nvPr/>
        </p:nvSpPr>
        <p:spPr>
          <a:xfrm>
            <a:off x="17584895" y="10875038"/>
            <a:ext cx="4091941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"Internet of things"</a:t>
            </a:r>
          </a:p>
          <a:p>
            <a:pPr/>
            <a:r>
              <a:t>Planet-wide scale-out</a:t>
            </a:r>
          </a:p>
        </p:txBody>
      </p:sp>
      <p:pic>
        <p:nvPicPr>
          <p:cNvPr id="201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09331" y="8333655"/>
            <a:ext cx="5015072" cy="2507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2019" name="Local fil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Local filters</a:t>
            </a:r>
          </a:p>
          <a:p>
            <a:pPr/>
            <a:r>
              <a:t>Exposing state for queries outside</a:t>
            </a:r>
          </a:p>
          <a:p>
            <a:pPr/>
            <a:r>
              <a:t>Cloud + Edge combined, dynamic scheduling &amp; elasticity</a:t>
            </a:r>
          </a:p>
          <a:p>
            <a:pPr/>
            <a:r>
              <a:t>Stream processing is taking over use-cases of in-memory databases</a:t>
            </a:r>
          </a:p>
          <a:p>
            <a:pPr/>
            <a:r>
              <a:t>Functions as a service</a:t>
            </a:r>
          </a:p>
          <a:p>
            <a:pPr/>
            <a:r>
              <a:t>Stream processing will take over databases to some extent</a:t>
            </a:r>
          </a:p>
        </p:txBody>
      </p:sp>
      <p:sp>
        <p:nvSpPr>
          <p:cNvPr id="2020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5300">
              <a:defRPr sz="6720"/>
            </a:pPr>
          </a:p>
        </p:txBody>
      </p:sp>
      <p:sp>
        <p:nvSpPr>
          <p:cNvPr id="2023" name="Faster recovery on edge!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Faster recovery on edge!!</a:t>
            </a:r>
          </a:p>
          <a:p>
            <a:pPr/>
            <a:r>
              <a:t>Bigger graphs</a:t>
            </a:r>
          </a:p>
        </p:txBody>
      </p:sp>
      <p:sp>
        <p:nvSpPr>
          <p:cNvPr id="2024" name="Slide Number"/>
          <p:cNvSpPr txBox="1"/>
          <p:nvPr>
            <p:ph type="sldNum" sz="quarter" idx="2"/>
          </p:nvPr>
        </p:nvSpPr>
        <p:spPr>
          <a:xfrm>
            <a:off x="12041022" y="13081000"/>
            <a:ext cx="289256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Epoch-Based Stream Execution"/>
          <p:cNvSpPr txBox="1"/>
          <p:nvPr/>
        </p:nvSpPr>
        <p:spPr>
          <a:xfrm>
            <a:off x="3852802" y="-184547"/>
            <a:ext cx="18481052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39378">
              <a:defRPr b="0" sz="1008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Epoch-Based Stream Execution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84" y="211792"/>
            <a:ext cx="2083369" cy="207411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"/>
          <p:cNvSpPr/>
          <p:nvPr/>
        </p:nvSpPr>
        <p:spPr>
          <a:xfrm>
            <a:off x="12307806" y="7694289"/>
            <a:ext cx="4580693" cy="589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68"/>
                </a:moveTo>
                <a:lnTo>
                  <a:pt x="11789" y="0"/>
                </a:lnTo>
                <a:lnTo>
                  <a:pt x="21397" y="10"/>
                </a:lnTo>
                <a:lnTo>
                  <a:pt x="21600" y="21304"/>
                </a:lnTo>
                <a:lnTo>
                  <a:pt x="11780" y="21600"/>
                </a:lnTo>
                <a:lnTo>
                  <a:pt x="0" y="10868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  <a:alpha val="10571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7" name="Line"/>
          <p:cNvSpPr/>
          <p:nvPr/>
        </p:nvSpPr>
        <p:spPr>
          <a:xfrm>
            <a:off x="13766034" y="3686168"/>
            <a:ext cx="8374977" cy="1"/>
          </a:xfrm>
          <a:prstGeom prst="line">
            <a:avLst/>
          </a:prstGeom>
          <a:ln w="762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8" name="Line"/>
          <p:cNvSpPr/>
          <p:nvPr/>
        </p:nvSpPr>
        <p:spPr>
          <a:xfrm>
            <a:off x="13766034" y="4521223"/>
            <a:ext cx="8374977" cy="1"/>
          </a:xfrm>
          <a:prstGeom prst="line">
            <a:avLst/>
          </a:prstGeom>
          <a:ln w="762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9" name="Line"/>
          <p:cNvSpPr/>
          <p:nvPr/>
        </p:nvSpPr>
        <p:spPr>
          <a:xfrm>
            <a:off x="13766034" y="5356277"/>
            <a:ext cx="8374977" cy="1"/>
          </a:xfrm>
          <a:prstGeom prst="line">
            <a:avLst/>
          </a:prstGeom>
          <a:ln w="762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0" name="Line"/>
          <p:cNvSpPr/>
          <p:nvPr/>
        </p:nvSpPr>
        <p:spPr>
          <a:xfrm>
            <a:off x="1441597" y="3700887"/>
            <a:ext cx="8374977" cy="1"/>
          </a:xfrm>
          <a:prstGeom prst="line">
            <a:avLst/>
          </a:prstGeom>
          <a:ln w="762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1" name="Line"/>
          <p:cNvSpPr/>
          <p:nvPr/>
        </p:nvSpPr>
        <p:spPr>
          <a:xfrm>
            <a:off x="1441597" y="4535941"/>
            <a:ext cx="8374977" cy="1"/>
          </a:xfrm>
          <a:prstGeom prst="line">
            <a:avLst/>
          </a:prstGeom>
          <a:ln w="762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2" name="Line"/>
          <p:cNvSpPr/>
          <p:nvPr/>
        </p:nvSpPr>
        <p:spPr>
          <a:xfrm>
            <a:off x="1441597" y="5370996"/>
            <a:ext cx="8374977" cy="1"/>
          </a:xfrm>
          <a:prstGeom prst="line">
            <a:avLst/>
          </a:prstGeom>
          <a:ln w="762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3" name="Circle"/>
          <p:cNvSpPr/>
          <p:nvPr/>
        </p:nvSpPr>
        <p:spPr>
          <a:xfrm>
            <a:off x="9931487" y="3356181"/>
            <a:ext cx="689411" cy="689412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4" name="Circle"/>
          <p:cNvSpPr/>
          <p:nvPr/>
        </p:nvSpPr>
        <p:spPr>
          <a:xfrm>
            <a:off x="9931487" y="4191236"/>
            <a:ext cx="689411" cy="689411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5" name="Circle"/>
          <p:cNvSpPr/>
          <p:nvPr/>
        </p:nvSpPr>
        <p:spPr>
          <a:xfrm>
            <a:off x="9931487" y="5026291"/>
            <a:ext cx="689411" cy="689411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6" name="Circle"/>
          <p:cNvSpPr/>
          <p:nvPr/>
        </p:nvSpPr>
        <p:spPr>
          <a:xfrm>
            <a:off x="11446597" y="2727154"/>
            <a:ext cx="689411" cy="689411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7" name="Circle"/>
          <p:cNvSpPr/>
          <p:nvPr/>
        </p:nvSpPr>
        <p:spPr>
          <a:xfrm>
            <a:off x="11446598" y="3562208"/>
            <a:ext cx="689411" cy="689412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8" name="Circle"/>
          <p:cNvSpPr/>
          <p:nvPr/>
        </p:nvSpPr>
        <p:spPr>
          <a:xfrm>
            <a:off x="11446597" y="4790826"/>
            <a:ext cx="689411" cy="689412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9" name="Circle"/>
          <p:cNvSpPr/>
          <p:nvPr/>
        </p:nvSpPr>
        <p:spPr>
          <a:xfrm>
            <a:off x="11446597" y="5625882"/>
            <a:ext cx="689411" cy="689411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0" name="Circle"/>
          <p:cNvSpPr/>
          <p:nvPr/>
        </p:nvSpPr>
        <p:spPr>
          <a:xfrm>
            <a:off x="12961708" y="3356182"/>
            <a:ext cx="689411" cy="689411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1" name="Circle"/>
          <p:cNvSpPr/>
          <p:nvPr/>
        </p:nvSpPr>
        <p:spPr>
          <a:xfrm>
            <a:off x="12961708" y="4191236"/>
            <a:ext cx="689411" cy="689411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2" name="Circle"/>
          <p:cNvSpPr/>
          <p:nvPr/>
        </p:nvSpPr>
        <p:spPr>
          <a:xfrm>
            <a:off x="12961708" y="5026291"/>
            <a:ext cx="689411" cy="689411"/>
          </a:xfrm>
          <a:prstGeom prst="ellipse">
            <a:avLst/>
          </a:prstGeom>
          <a:ln w="889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423" name="Connection Line"/>
          <p:cNvCxnSpPr>
            <a:stCxn id="413" idx="0"/>
            <a:endCxn id="416" idx="0"/>
          </p:cNvCxnSpPr>
          <p:nvPr/>
        </p:nvCxnSpPr>
        <p:spPr>
          <a:xfrm flipV="1">
            <a:off x="10276192" y="3071859"/>
            <a:ext cx="1515111" cy="629029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24" name="Connection Line"/>
          <p:cNvCxnSpPr>
            <a:stCxn id="413" idx="0"/>
            <a:endCxn id="417" idx="0"/>
          </p:cNvCxnSpPr>
          <p:nvPr/>
        </p:nvCxnSpPr>
        <p:spPr>
          <a:xfrm>
            <a:off x="10276192" y="3700887"/>
            <a:ext cx="1515112" cy="206027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25" name="Connection Line"/>
          <p:cNvCxnSpPr>
            <a:stCxn id="413" idx="0"/>
            <a:endCxn id="418" idx="0"/>
          </p:cNvCxnSpPr>
          <p:nvPr/>
        </p:nvCxnSpPr>
        <p:spPr>
          <a:xfrm>
            <a:off x="10276192" y="3700887"/>
            <a:ext cx="1515111" cy="1434646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26" name="Connection Line"/>
          <p:cNvCxnSpPr>
            <a:stCxn id="413" idx="0"/>
            <a:endCxn id="419" idx="0"/>
          </p:cNvCxnSpPr>
          <p:nvPr/>
        </p:nvCxnSpPr>
        <p:spPr>
          <a:xfrm>
            <a:off x="10276192" y="3700887"/>
            <a:ext cx="1515111" cy="2269701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27" name="Connection Line"/>
          <p:cNvCxnSpPr>
            <a:stCxn id="414" idx="0"/>
            <a:endCxn id="416" idx="0"/>
          </p:cNvCxnSpPr>
          <p:nvPr/>
        </p:nvCxnSpPr>
        <p:spPr>
          <a:xfrm flipV="1">
            <a:off x="10276192" y="3071859"/>
            <a:ext cx="1515111" cy="1464083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28" name="Connection Line"/>
          <p:cNvCxnSpPr>
            <a:stCxn id="414" idx="0"/>
            <a:endCxn id="417" idx="0"/>
          </p:cNvCxnSpPr>
          <p:nvPr/>
        </p:nvCxnSpPr>
        <p:spPr>
          <a:xfrm flipV="1">
            <a:off x="10276192" y="3906913"/>
            <a:ext cx="1515112" cy="629029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29" name="Connection Line"/>
          <p:cNvCxnSpPr>
            <a:stCxn id="414" idx="0"/>
            <a:endCxn id="418" idx="0"/>
          </p:cNvCxnSpPr>
          <p:nvPr/>
        </p:nvCxnSpPr>
        <p:spPr>
          <a:xfrm>
            <a:off x="10276192" y="4535941"/>
            <a:ext cx="1515111" cy="599592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0" name="Connection Line"/>
          <p:cNvCxnSpPr>
            <a:stCxn id="414" idx="0"/>
            <a:endCxn id="419" idx="0"/>
          </p:cNvCxnSpPr>
          <p:nvPr/>
        </p:nvCxnSpPr>
        <p:spPr>
          <a:xfrm>
            <a:off x="10276192" y="4535941"/>
            <a:ext cx="1515111" cy="1434647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1" name="Connection Line"/>
          <p:cNvCxnSpPr>
            <a:stCxn id="415" idx="0"/>
            <a:endCxn id="416" idx="0"/>
          </p:cNvCxnSpPr>
          <p:nvPr/>
        </p:nvCxnSpPr>
        <p:spPr>
          <a:xfrm flipV="1">
            <a:off x="10276192" y="3071859"/>
            <a:ext cx="1515111" cy="2299138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2" name="Connection Line"/>
          <p:cNvCxnSpPr>
            <a:stCxn id="415" idx="0"/>
            <a:endCxn id="417" idx="0"/>
          </p:cNvCxnSpPr>
          <p:nvPr/>
        </p:nvCxnSpPr>
        <p:spPr>
          <a:xfrm flipV="1">
            <a:off x="10276192" y="3906913"/>
            <a:ext cx="1515112" cy="1464084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3" name="Connection Line"/>
          <p:cNvCxnSpPr>
            <a:stCxn id="415" idx="0"/>
            <a:endCxn id="418" idx="0"/>
          </p:cNvCxnSpPr>
          <p:nvPr/>
        </p:nvCxnSpPr>
        <p:spPr>
          <a:xfrm flipV="1">
            <a:off x="10276192" y="5135532"/>
            <a:ext cx="1515111" cy="235465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4" name="Connection Line"/>
          <p:cNvCxnSpPr>
            <a:stCxn id="415" idx="0"/>
            <a:endCxn id="419" idx="0"/>
          </p:cNvCxnSpPr>
          <p:nvPr/>
        </p:nvCxnSpPr>
        <p:spPr>
          <a:xfrm>
            <a:off x="10276192" y="5370996"/>
            <a:ext cx="1515111" cy="599592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5" name="Connection Line"/>
          <p:cNvCxnSpPr>
            <a:stCxn id="416" idx="0"/>
            <a:endCxn id="420" idx="0"/>
          </p:cNvCxnSpPr>
          <p:nvPr/>
        </p:nvCxnSpPr>
        <p:spPr>
          <a:xfrm>
            <a:off x="11791302" y="3071859"/>
            <a:ext cx="1515112" cy="629029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6" name="Connection Line"/>
          <p:cNvCxnSpPr>
            <a:stCxn id="416" idx="0"/>
            <a:endCxn id="421" idx="0"/>
          </p:cNvCxnSpPr>
          <p:nvPr/>
        </p:nvCxnSpPr>
        <p:spPr>
          <a:xfrm>
            <a:off x="11791302" y="3071859"/>
            <a:ext cx="1515112" cy="1464083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7" name="Connection Line"/>
          <p:cNvCxnSpPr>
            <a:stCxn id="416" idx="0"/>
            <a:endCxn id="422" idx="0"/>
          </p:cNvCxnSpPr>
          <p:nvPr/>
        </p:nvCxnSpPr>
        <p:spPr>
          <a:xfrm>
            <a:off x="11791302" y="3071859"/>
            <a:ext cx="1515112" cy="2299138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8" name="Connection Line"/>
          <p:cNvCxnSpPr>
            <a:stCxn id="417" idx="0"/>
            <a:endCxn id="420" idx="0"/>
          </p:cNvCxnSpPr>
          <p:nvPr/>
        </p:nvCxnSpPr>
        <p:spPr>
          <a:xfrm flipV="1">
            <a:off x="11791303" y="3700887"/>
            <a:ext cx="1515111" cy="206027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39" name="Connection Line"/>
          <p:cNvCxnSpPr>
            <a:stCxn id="417" idx="0"/>
            <a:endCxn id="421" idx="0"/>
          </p:cNvCxnSpPr>
          <p:nvPr/>
        </p:nvCxnSpPr>
        <p:spPr>
          <a:xfrm>
            <a:off x="11791303" y="3906913"/>
            <a:ext cx="1515111" cy="629029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40" name="Connection Line"/>
          <p:cNvCxnSpPr>
            <a:stCxn id="417" idx="0"/>
            <a:endCxn id="422" idx="0"/>
          </p:cNvCxnSpPr>
          <p:nvPr/>
        </p:nvCxnSpPr>
        <p:spPr>
          <a:xfrm>
            <a:off x="11791303" y="3906913"/>
            <a:ext cx="1515111" cy="1464084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41" name="Connection Line"/>
          <p:cNvCxnSpPr>
            <a:stCxn id="418" idx="0"/>
            <a:endCxn id="420" idx="0"/>
          </p:cNvCxnSpPr>
          <p:nvPr/>
        </p:nvCxnSpPr>
        <p:spPr>
          <a:xfrm flipV="1">
            <a:off x="11791302" y="3700887"/>
            <a:ext cx="1515112" cy="1434646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42" name="Connection Line"/>
          <p:cNvCxnSpPr>
            <a:stCxn id="418" idx="0"/>
            <a:endCxn id="421" idx="0"/>
          </p:cNvCxnSpPr>
          <p:nvPr/>
        </p:nvCxnSpPr>
        <p:spPr>
          <a:xfrm flipV="1">
            <a:off x="11791302" y="4535941"/>
            <a:ext cx="1515112" cy="599592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43" name="Connection Line"/>
          <p:cNvCxnSpPr>
            <a:stCxn id="418" idx="0"/>
            <a:endCxn id="422" idx="0"/>
          </p:cNvCxnSpPr>
          <p:nvPr/>
        </p:nvCxnSpPr>
        <p:spPr>
          <a:xfrm>
            <a:off x="11791302" y="5135532"/>
            <a:ext cx="1515112" cy="235465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44" name="Connection Line"/>
          <p:cNvCxnSpPr>
            <a:stCxn id="419" idx="0"/>
            <a:endCxn id="420" idx="0"/>
          </p:cNvCxnSpPr>
          <p:nvPr/>
        </p:nvCxnSpPr>
        <p:spPr>
          <a:xfrm flipV="1">
            <a:off x="11791302" y="3700887"/>
            <a:ext cx="1515112" cy="2269701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45" name="Connection Line"/>
          <p:cNvCxnSpPr>
            <a:stCxn id="419" idx="0"/>
            <a:endCxn id="421" idx="0"/>
          </p:cNvCxnSpPr>
          <p:nvPr/>
        </p:nvCxnSpPr>
        <p:spPr>
          <a:xfrm flipV="1">
            <a:off x="11791302" y="4535941"/>
            <a:ext cx="1515112" cy="1434647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cxnSp>
        <p:nvCxnSpPr>
          <p:cNvPr id="446" name="Connection Line"/>
          <p:cNvCxnSpPr>
            <a:stCxn id="419" idx="0"/>
            <a:endCxn id="422" idx="0"/>
          </p:cNvCxnSpPr>
          <p:nvPr/>
        </p:nvCxnSpPr>
        <p:spPr>
          <a:xfrm flipV="1">
            <a:off x="11791302" y="5370996"/>
            <a:ext cx="1515112" cy="599592"/>
          </a:xfrm>
          <a:prstGeom prst="straightConnector1">
            <a:avLst/>
          </a:prstGeom>
          <a:ln w="50800">
            <a:solidFill>
              <a:srgbClr val="444444"/>
            </a:solidFill>
            <a:miter lim="400000"/>
          </a:ln>
        </p:spPr>
      </p:cxnSp>
      <p:sp>
        <p:nvSpPr>
          <p:cNvPr id="447" name="Rounded Rectangle"/>
          <p:cNvSpPr/>
          <p:nvPr/>
        </p:nvSpPr>
        <p:spPr>
          <a:xfrm>
            <a:off x="9280576" y="2467419"/>
            <a:ext cx="5021453" cy="4107609"/>
          </a:xfrm>
          <a:prstGeom prst="roundRect">
            <a:avLst>
              <a:gd name="adj" fmla="val 15000"/>
            </a:avLst>
          </a:prstGeom>
          <a:solidFill>
            <a:srgbClr val="7B838F">
              <a:alpha val="30132"/>
            </a:srgbClr>
          </a:solidFill>
          <a:ln w="1143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8A929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8" name="Circle"/>
          <p:cNvSpPr/>
          <p:nvPr/>
        </p:nvSpPr>
        <p:spPr>
          <a:xfrm>
            <a:off x="7314759" y="3497781"/>
            <a:ext cx="376775" cy="37677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9" name="Circle"/>
          <p:cNvSpPr/>
          <p:nvPr/>
        </p:nvSpPr>
        <p:spPr>
          <a:xfrm>
            <a:off x="7791933" y="3497781"/>
            <a:ext cx="376775" cy="37677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0" name="Circle"/>
          <p:cNvSpPr/>
          <p:nvPr/>
        </p:nvSpPr>
        <p:spPr>
          <a:xfrm>
            <a:off x="7791933" y="4332836"/>
            <a:ext cx="376775" cy="37677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1" name="Circle"/>
          <p:cNvSpPr/>
          <p:nvPr/>
        </p:nvSpPr>
        <p:spPr>
          <a:xfrm>
            <a:off x="8257178" y="4332836"/>
            <a:ext cx="376774" cy="37677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2" name="Circle"/>
          <p:cNvSpPr/>
          <p:nvPr/>
        </p:nvSpPr>
        <p:spPr>
          <a:xfrm>
            <a:off x="7302830" y="5167891"/>
            <a:ext cx="376774" cy="37677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3" name="Circle"/>
          <p:cNvSpPr/>
          <p:nvPr/>
        </p:nvSpPr>
        <p:spPr>
          <a:xfrm>
            <a:off x="8555955" y="5167891"/>
            <a:ext cx="376775" cy="37677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4" name="Circle"/>
          <p:cNvSpPr/>
          <p:nvPr/>
        </p:nvSpPr>
        <p:spPr>
          <a:xfrm>
            <a:off x="7899297" y="5167891"/>
            <a:ext cx="376775" cy="37677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5" name="Circle"/>
          <p:cNvSpPr/>
          <p:nvPr/>
        </p:nvSpPr>
        <p:spPr>
          <a:xfrm>
            <a:off x="6944949" y="4332836"/>
            <a:ext cx="376775" cy="37677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6" name="Circle"/>
          <p:cNvSpPr/>
          <p:nvPr/>
        </p:nvSpPr>
        <p:spPr>
          <a:xfrm>
            <a:off x="4809596" y="3497781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7" name="Circle"/>
          <p:cNvSpPr/>
          <p:nvPr/>
        </p:nvSpPr>
        <p:spPr>
          <a:xfrm>
            <a:off x="5286770" y="3497781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8" name="Circle"/>
          <p:cNvSpPr/>
          <p:nvPr/>
        </p:nvSpPr>
        <p:spPr>
          <a:xfrm>
            <a:off x="5286770" y="4332836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9" name="Circle"/>
          <p:cNvSpPr/>
          <p:nvPr/>
        </p:nvSpPr>
        <p:spPr>
          <a:xfrm>
            <a:off x="5752015" y="4332836"/>
            <a:ext cx="376774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0" name="Circle"/>
          <p:cNvSpPr/>
          <p:nvPr/>
        </p:nvSpPr>
        <p:spPr>
          <a:xfrm>
            <a:off x="4797667" y="5167891"/>
            <a:ext cx="376774" cy="37677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1" name="Circle"/>
          <p:cNvSpPr/>
          <p:nvPr/>
        </p:nvSpPr>
        <p:spPr>
          <a:xfrm>
            <a:off x="6109895" y="5167891"/>
            <a:ext cx="376775" cy="37677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2" name="Circle"/>
          <p:cNvSpPr/>
          <p:nvPr/>
        </p:nvSpPr>
        <p:spPr>
          <a:xfrm>
            <a:off x="5394134" y="5167891"/>
            <a:ext cx="376775" cy="37677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3" name="Circle"/>
          <p:cNvSpPr/>
          <p:nvPr/>
        </p:nvSpPr>
        <p:spPr>
          <a:xfrm>
            <a:off x="4439786" y="4332836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4" name="Circle"/>
          <p:cNvSpPr/>
          <p:nvPr/>
        </p:nvSpPr>
        <p:spPr>
          <a:xfrm>
            <a:off x="2304433" y="3497781"/>
            <a:ext cx="376774" cy="37677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5" name="Circle"/>
          <p:cNvSpPr/>
          <p:nvPr/>
        </p:nvSpPr>
        <p:spPr>
          <a:xfrm>
            <a:off x="2781607" y="3497781"/>
            <a:ext cx="376774" cy="37677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6" name="Circle"/>
          <p:cNvSpPr/>
          <p:nvPr/>
        </p:nvSpPr>
        <p:spPr>
          <a:xfrm>
            <a:off x="3246851" y="4332836"/>
            <a:ext cx="376775" cy="37677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7" name="Circle"/>
          <p:cNvSpPr/>
          <p:nvPr/>
        </p:nvSpPr>
        <p:spPr>
          <a:xfrm>
            <a:off x="2292503" y="5167891"/>
            <a:ext cx="376775" cy="37677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8" name="Circle"/>
          <p:cNvSpPr/>
          <p:nvPr/>
        </p:nvSpPr>
        <p:spPr>
          <a:xfrm>
            <a:off x="3604732" y="5167891"/>
            <a:ext cx="376775" cy="37677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9" name="Circle"/>
          <p:cNvSpPr/>
          <p:nvPr/>
        </p:nvSpPr>
        <p:spPr>
          <a:xfrm>
            <a:off x="2888971" y="5167891"/>
            <a:ext cx="376775" cy="37677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0" name="Circle"/>
          <p:cNvSpPr/>
          <p:nvPr/>
        </p:nvSpPr>
        <p:spPr>
          <a:xfrm>
            <a:off x="2292503" y="4332836"/>
            <a:ext cx="376775" cy="37677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1" name="Circle"/>
          <p:cNvSpPr/>
          <p:nvPr/>
        </p:nvSpPr>
        <p:spPr>
          <a:xfrm>
            <a:off x="1815330" y="4332836"/>
            <a:ext cx="376774" cy="37677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2" name="Circle"/>
          <p:cNvSpPr/>
          <p:nvPr/>
        </p:nvSpPr>
        <p:spPr>
          <a:xfrm>
            <a:off x="1815330" y="5167891"/>
            <a:ext cx="376774" cy="37677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3" name="Circle"/>
          <p:cNvSpPr/>
          <p:nvPr/>
        </p:nvSpPr>
        <p:spPr>
          <a:xfrm>
            <a:off x="4833455" y="4332836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8269107" y="3497781"/>
            <a:ext cx="376775" cy="37677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5" name="Circle"/>
          <p:cNvSpPr/>
          <p:nvPr/>
        </p:nvSpPr>
        <p:spPr>
          <a:xfrm>
            <a:off x="6002531" y="3497781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6" name="Rectangle"/>
          <p:cNvSpPr/>
          <p:nvPr/>
        </p:nvSpPr>
        <p:spPr>
          <a:xfrm>
            <a:off x="6786231" y="3378794"/>
            <a:ext cx="2505164" cy="2284858"/>
          </a:xfrm>
          <a:prstGeom prst="rect">
            <a:avLst/>
          </a:prstGeom>
          <a:solidFill>
            <a:schemeClr val="accent1">
              <a:alpha val="2470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7" name="Rectangle"/>
          <p:cNvSpPr/>
          <p:nvPr/>
        </p:nvSpPr>
        <p:spPr>
          <a:xfrm>
            <a:off x="4281069" y="3378794"/>
            <a:ext cx="2505164" cy="2284858"/>
          </a:xfrm>
          <a:prstGeom prst="rect">
            <a:avLst/>
          </a:prstGeom>
          <a:solidFill>
            <a:schemeClr val="accent3">
              <a:alpha val="2751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8" name="Rectangle"/>
          <p:cNvSpPr/>
          <p:nvPr/>
        </p:nvSpPr>
        <p:spPr>
          <a:xfrm>
            <a:off x="1775905" y="3378794"/>
            <a:ext cx="2505165" cy="2284858"/>
          </a:xfrm>
          <a:prstGeom prst="rect">
            <a:avLst/>
          </a:prstGeom>
          <a:solidFill>
            <a:srgbClr val="615D01">
              <a:alpha val="1894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9" name="Circle"/>
          <p:cNvSpPr/>
          <p:nvPr/>
        </p:nvSpPr>
        <p:spPr>
          <a:xfrm flipH="1">
            <a:off x="15739025" y="5190973"/>
            <a:ext cx="376775" cy="37677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0" name="Circle"/>
          <p:cNvSpPr/>
          <p:nvPr/>
        </p:nvSpPr>
        <p:spPr>
          <a:xfrm flipH="1">
            <a:off x="15261851" y="5190973"/>
            <a:ext cx="376775" cy="37677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1" name="Circle"/>
          <p:cNvSpPr/>
          <p:nvPr/>
        </p:nvSpPr>
        <p:spPr>
          <a:xfrm flipH="1">
            <a:off x="15261851" y="4355918"/>
            <a:ext cx="376775" cy="37677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2" name="Circle"/>
          <p:cNvSpPr/>
          <p:nvPr/>
        </p:nvSpPr>
        <p:spPr>
          <a:xfrm flipH="1">
            <a:off x="14796606" y="4355918"/>
            <a:ext cx="376775" cy="37677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3" name="Circle"/>
          <p:cNvSpPr/>
          <p:nvPr/>
        </p:nvSpPr>
        <p:spPr>
          <a:xfrm flipH="1">
            <a:off x="15750954" y="3520864"/>
            <a:ext cx="376775" cy="37677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4" name="Circle"/>
          <p:cNvSpPr/>
          <p:nvPr/>
        </p:nvSpPr>
        <p:spPr>
          <a:xfrm flipH="1">
            <a:off x="15154487" y="3520864"/>
            <a:ext cx="376775" cy="37677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5" name="Circle"/>
          <p:cNvSpPr/>
          <p:nvPr/>
        </p:nvSpPr>
        <p:spPr>
          <a:xfrm flipH="1">
            <a:off x="16108835" y="4355918"/>
            <a:ext cx="376775" cy="376775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6" name="Circle"/>
          <p:cNvSpPr/>
          <p:nvPr/>
        </p:nvSpPr>
        <p:spPr>
          <a:xfrm flipH="1">
            <a:off x="18244188" y="5190973"/>
            <a:ext cx="376775" cy="37677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7" name="Circle"/>
          <p:cNvSpPr/>
          <p:nvPr/>
        </p:nvSpPr>
        <p:spPr>
          <a:xfrm flipH="1">
            <a:off x="17767014" y="5190973"/>
            <a:ext cx="376775" cy="37677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8" name="Circle"/>
          <p:cNvSpPr/>
          <p:nvPr/>
        </p:nvSpPr>
        <p:spPr>
          <a:xfrm flipH="1">
            <a:off x="17767014" y="4355918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9" name="Circle"/>
          <p:cNvSpPr/>
          <p:nvPr/>
        </p:nvSpPr>
        <p:spPr>
          <a:xfrm flipH="1">
            <a:off x="17301770" y="4355918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0" name="Circle"/>
          <p:cNvSpPr/>
          <p:nvPr/>
        </p:nvSpPr>
        <p:spPr>
          <a:xfrm flipH="1">
            <a:off x="18256118" y="3520864"/>
            <a:ext cx="376774" cy="37677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1" name="Circle"/>
          <p:cNvSpPr/>
          <p:nvPr/>
        </p:nvSpPr>
        <p:spPr>
          <a:xfrm flipH="1">
            <a:off x="16943889" y="3520864"/>
            <a:ext cx="376775" cy="37677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2" name="Circle"/>
          <p:cNvSpPr/>
          <p:nvPr/>
        </p:nvSpPr>
        <p:spPr>
          <a:xfrm flipH="1">
            <a:off x="17659650" y="3520864"/>
            <a:ext cx="376775" cy="37677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3" name="Circle"/>
          <p:cNvSpPr/>
          <p:nvPr/>
        </p:nvSpPr>
        <p:spPr>
          <a:xfrm flipH="1">
            <a:off x="18613998" y="4355918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4" name="Circle"/>
          <p:cNvSpPr/>
          <p:nvPr/>
        </p:nvSpPr>
        <p:spPr>
          <a:xfrm flipH="1">
            <a:off x="20749352" y="5190973"/>
            <a:ext cx="376774" cy="37677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5" name="Circle"/>
          <p:cNvSpPr/>
          <p:nvPr/>
        </p:nvSpPr>
        <p:spPr>
          <a:xfrm flipH="1">
            <a:off x="20272178" y="5190973"/>
            <a:ext cx="376774" cy="37677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6" name="Circle"/>
          <p:cNvSpPr/>
          <p:nvPr/>
        </p:nvSpPr>
        <p:spPr>
          <a:xfrm flipH="1">
            <a:off x="19806933" y="4355918"/>
            <a:ext cx="376775" cy="37677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7" name="Circle"/>
          <p:cNvSpPr/>
          <p:nvPr/>
        </p:nvSpPr>
        <p:spPr>
          <a:xfrm flipH="1">
            <a:off x="20761281" y="3520864"/>
            <a:ext cx="376775" cy="37677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8" name="Circle"/>
          <p:cNvSpPr/>
          <p:nvPr/>
        </p:nvSpPr>
        <p:spPr>
          <a:xfrm flipH="1">
            <a:off x="19449053" y="3520864"/>
            <a:ext cx="376774" cy="37677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9" name="Circle"/>
          <p:cNvSpPr/>
          <p:nvPr/>
        </p:nvSpPr>
        <p:spPr>
          <a:xfrm flipH="1">
            <a:off x="20164814" y="3520864"/>
            <a:ext cx="376774" cy="37677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0" name="Circle"/>
          <p:cNvSpPr/>
          <p:nvPr/>
        </p:nvSpPr>
        <p:spPr>
          <a:xfrm flipH="1">
            <a:off x="20761281" y="4355918"/>
            <a:ext cx="376775" cy="37677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1" name="Circle"/>
          <p:cNvSpPr/>
          <p:nvPr/>
        </p:nvSpPr>
        <p:spPr>
          <a:xfrm flipH="1">
            <a:off x="21238455" y="4355918"/>
            <a:ext cx="376775" cy="376775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2" name="Circle"/>
          <p:cNvSpPr/>
          <p:nvPr/>
        </p:nvSpPr>
        <p:spPr>
          <a:xfrm flipH="1">
            <a:off x="21238455" y="3520864"/>
            <a:ext cx="376775" cy="37677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3" name="Circle"/>
          <p:cNvSpPr/>
          <p:nvPr/>
        </p:nvSpPr>
        <p:spPr>
          <a:xfrm flipH="1">
            <a:off x="18220329" y="4355918"/>
            <a:ext cx="376775" cy="37677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4" name="Circle"/>
          <p:cNvSpPr/>
          <p:nvPr/>
        </p:nvSpPr>
        <p:spPr>
          <a:xfrm flipH="1">
            <a:off x="14784677" y="5190973"/>
            <a:ext cx="376775" cy="376774"/>
          </a:xfrm>
          <a:prstGeom prst="ellipse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5" name="Circle"/>
          <p:cNvSpPr/>
          <p:nvPr/>
        </p:nvSpPr>
        <p:spPr>
          <a:xfrm flipH="1">
            <a:off x="17051253" y="5190973"/>
            <a:ext cx="376775" cy="376774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6" name="Rectangle"/>
          <p:cNvSpPr/>
          <p:nvPr/>
        </p:nvSpPr>
        <p:spPr>
          <a:xfrm>
            <a:off x="19362348" y="3393513"/>
            <a:ext cx="2505164" cy="2284858"/>
          </a:xfrm>
          <a:prstGeom prst="rect">
            <a:avLst/>
          </a:prstGeom>
          <a:solidFill>
            <a:schemeClr val="accent1">
              <a:alpha val="2470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7" name="Rectangle"/>
          <p:cNvSpPr/>
          <p:nvPr/>
        </p:nvSpPr>
        <p:spPr>
          <a:xfrm>
            <a:off x="16857185" y="3393513"/>
            <a:ext cx="2505164" cy="2284858"/>
          </a:xfrm>
          <a:prstGeom prst="rect">
            <a:avLst/>
          </a:prstGeom>
          <a:solidFill>
            <a:schemeClr val="accent3">
              <a:alpha val="2751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8" name="Rectangle"/>
          <p:cNvSpPr/>
          <p:nvPr/>
        </p:nvSpPr>
        <p:spPr>
          <a:xfrm>
            <a:off x="14352021" y="3393513"/>
            <a:ext cx="2505165" cy="2284858"/>
          </a:xfrm>
          <a:prstGeom prst="rect">
            <a:avLst/>
          </a:prstGeom>
          <a:solidFill>
            <a:srgbClr val="615D01">
              <a:alpha val="1894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9" name="Arrow"/>
          <p:cNvSpPr/>
          <p:nvPr/>
        </p:nvSpPr>
        <p:spPr>
          <a:xfrm>
            <a:off x="16630527" y="3853653"/>
            <a:ext cx="1726019" cy="1364577"/>
          </a:xfrm>
          <a:prstGeom prst="rightArrow">
            <a:avLst>
              <a:gd name="adj1" fmla="val 52724"/>
              <a:gd name="adj2" fmla="val 5860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0" name="Arrow"/>
          <p:cNvSpPr/>
          <p:nvPr/>
        </p:nvSpPr>
        <p:spPr>
          <a:xfrm>
            <a:off x="5357119" y="3838935"/>
            <a:ext cx="1726019" cy="1364577"/>
          </a:xfrm>
          <a:prstGeom prst="rightArrow">
            <a:avLst>
              <a:gd name="adj1" fmla="val 52724"/>
              <a:gd name="adj2" fmla="val 5860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11" name="Logged Input Streams"/>
          <p:cNvSpPr txBox="1"/>
          <p:nvPr/>
        </p:nvSpPr>
        <p:spPr>
          <a:xfrm>
            <a:off x="2704868" y="5802091"/>
            <a:ext cx="5657566" cy="89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100"/>
            </a:lvl1pPr>
          </a:lstStyle>
          <a:p>
            <a:pPr/>
            <a:r>
              <a:t>Logged Input Streams</a:t>
            </a:r>
          </a:p>
        </p:txBody>
      </p:sp>
      <p:sp>
        <p:nvSpPr>
          <p:cNvPr id="512" name="Committed Output Streams"/>
          <p:cNvSpPr txBox="1"/>
          <p:nvPr/>
        </p:nvSpPr>
        <p:spPr>
          <a:xfrm>
            <a:off x="14936725" y="5802091"/>
            <a:ext cx="6988166" cy="92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100"/>
            </a:lvl1pPr>
          </a:lstStyle>
          <a:p>
            <a:pPr/>
            <a:r>
              <a:t>Committed Output Streams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14995016" y="7829844"/>
            <a:ext cx="1612773" cy="1555760"/>
            <a:chOff x="0" y="0"/>
            <a:chExt cx="1612772" cy="1555758"/>
          </a:xfrm>
        </p:grpSpPr>
        <p:sp>
          <p:nvSpPr>
            <p:cNvPr id="513" name="Circle"/>
            <p:cNvSpPr/>
            <p:nvPr/>
          </p:nvSpPr>
          <p:spPr>
            <a:xfrm>
              <a:off x="0" y="272736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4" name="Circle"/>
            <p:cNvSpPr/>
            <p:nvPr/>
          </p:nvSpPr>
          <p:spPr>
            <a:xfrm>
              <a:off x="0" y="634802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5" name="Circle"/>
            <p:cNvSpPr/>
            <p:nvPr/>
          </p:nvSpPr>
          <p:spPr>
            <a:xfrm>
              <a:off x="0" y="996868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6" name="Circle"/>
            <p:cNvSpPr/>
            <p:nvPr/>
          </p:nvSpPr>
          <p:spPr>
            <a:xfrm>
              <a:off x="656927" y="0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7" name="Circle"/>
            <p:cNvSpPr/>
            <p:nvPr/>
          </p:nvSpPr>
          <p:spPr>
            <a:xfrm>
              <a:off x="656927" y="362066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8" name="Circle"/>
            <p:cNvSpPr/>
            <p:nvPr/>
          </p:nvSpPr>
          <p:spPr>
            <a:xfrm>
              <a:off x="656927" y="894775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19" name="Circle"/>
            <p:cNvSpPr/>
            <p:nvPr/>
          </p:nvSpPr>
          <p:spPr>
            <a:xfrm>
              <a:off x="656927" y="1256841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0" name="Circle"/>
            <p:cNvSpPr/>
            <p:nvPr/>
          </p:nvSpPr>
          <p:spPr>
            <a:xfrm>
              <a:off x="1313854" y="272736"/>
              <a:ext cx="298919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1" name="Circle"/>
            <p:cNvSpPr/>
            <p:nvPr/>
          </p:nvSpPr>
          <p:spPr>
            <a:xfrm>
              <a:off x="1313854" y="634802"/>
              <a:ext cx="298919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2" name="Circle"/>
            <p:cNvSpPr/>
            <p:nvPr/>
          </p:nvSpPr>
          <p:spPr>
            <a:xfrm>
              <a:off x="1313854" y="996868"/>
              <a:ext cx="298919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23" name="Connection Line"/>
            <p:cNvCxnSpPr>
              <a:stCxn id="513" idx="0"/>
              <a:endCxn id="516" idx="0"/>
            </p:cNvCxnSpPr>
            <p:nvPr/>
          </p:nvCxnSpPr>
          <p:spPr>
            <a:xfrm flipV="1">
              <a:off x="149458" y="149458"/>
              <a:ext cx="656928" cy="27273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24" name="Connection Line"/>
            <p:cNvCxnSpPr>
              <a:stCxn id="513" idx="0"/>
              <a:endCxn id="517" idx="0"/>
            </p:cNvCxnSpPr>
            <p:nvPr/>
          </p:nvCxnSpPr>
          <p:spPr>
            <a:xfrm>
              <a:off x="149458" y="422194"/>
              <a:ext cx="656929" cy="89331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25" name="Connection Line"/>
            <p:cNvCxnSpPr>
              <a:stCxn id="513" idx="0"/>
              <a:endCxn id="518" idx="0"/>
            </p:cNvCxnSpPr>
            <p:nvPr/>
          </p:nvCxnSpPr>
          <p:spPr>
            <a:xfrm>
              <a:off x="149458" y="422194"/>
              <a:ext cx="656928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26" name="Connection Line"/>
            <p:cNvCxnSpPr>
              <a:stCxn id="513" idx="0"/>
              <a:endCxn id="519" idx="0"/>
            </p:cNvCxnSpPr>
            <p:nvPr/>
          </p:nvCxnSpPr>
          <p:spPr>
            <a:xfrm>
              <a:off x="149458" y="422194"/>
              <a:ext cx="656928" cy="98410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27" name="Connection Line"/>
            <p:cNvCxnSpPr>
              <a:stCxn id="514" idx="0"/>
              <a:endCxn id="516" idx="0"/>
            </p:cNvCxnSpPr>
            <p:nvPr/>
          </p:nvCxnSpPr>
          <p:spPr>
            <a:xfrm flipV="1">
              <a:off x="149458" y="149458"/>
              <a:ext cx="656928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28" name="Connection Line"/>
            <p:cNvCxnSpPr>
              <a:stCxn id="514" idx="0"/>
              <a:endCxn id="517" idx="0"/>
            </p:cNvCxnSpPr>
            <p:nvPr/>
          </p:nvCxnSpPr>
          <p:spPr>
            <a:xfrm flipV="1">
              <a:off x="149458" y="511524"/>
              <a:ext cx="656929" cy="272738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29" name="Connection Line"/>
            <p:cNvCxnSpPr>
              <a:stCxn id="514" idx="0"/>
              <a:endCxn id="518" idx="0"/>
            </p:cNvCxnSpPr>
            <p:nvPr/>
          </p:nvCxnSpPr>
          <p:spPr>
            <a:xfrm>
              <a:off x="149458" y="784261"/>
              <a:ext cx="656928" cy="259973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0" name="Connection Line"/>
            <p:cNvCxnSpPr>
              <a:stCxn id="514" idx="0"/>
              <a:endCxn id="519" idx="0"/>
            </p:cNvCxnSpPr>
            <p:nvPr/>
          </p:nvCxnSpPr>
          <p:spPr>
            <a:xfrm>
              <a:off x="149458" y="784261"/>
              <a:ext cx="656928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1" name="Connection Line"/>
            <p:cNvCxnSpPr>
              <a:stCxn id="515" idx="0"/>
              <a:endCxn id="516" idx="0"/>
            </p:cNvCxnSpPr>
            <p:nvPr/>
          </p:nvCxnSpPr>
          <p:spPr>
            <a:xfrm flipV="1">
              <a:off x="149458" y="149458"/>
              <a:ext cx="656928" cy="99687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2" name="Connection Line"/>
            <p:cNvCxnSpPr>
              <a:stCxn id="515" idx="0"/>
              <a:endCxn id="517" idx="0"/>
            </p:cNvCxnSpPr>
            <p:nvPr/>
          </p:nvCxnSpPr>
          <p:spPr>
            <a:xfrm flipV="1">
              <a:off x="149458" y="511524"/>
              <a:ext cx="656929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3" name="Connection Line"/>
            <p:cNvCxnSpPr>
              <a:stCxn id="515" idx="0"/>
              <a:endCxn id="518" idx="0"/>
            </p:cNvCxnSpPr>
            <p:nvPr/>
          </p:nvCxnSpPr>
          <p:spPr>
            <a:xfrm flipV="1">
              <a:off x="149458" y="1044233"/>
              <a:ext cx="656928" cy="102095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4" name="Connection Line"/>
            <p:cNvCxnSpPr>
              <a:stCxn id="515" idx="0"/>
              <a:endCxn id="519" idx="0"/>
            </p:cNvCxnSpPr>
            <p:nvPr/>
          </p:nvCxnSpPr>
          <p:spPr>
            <a:xfrm>
              <a:off x="149458" y="1146327"/>
              <a:ext cx="656928" cy="25997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5" name="Connection Line"/>
            <p:cNvCxnSpPr>
              <a:stCxn id="516" idx="0"/>
              <a:endCxn id="520" idx="0"/>
            </p:cNvCxnSpPr>
            <p:nvPr/>
          </p:nvCxnSpPr>
          <p:spPr>
            <a:xfrm>
              <a:off x="806385" y="149458"/>
              <a:ext cx="656929" cy="27273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6" name="Connection Line"/>
            <p:cNvCxnSpPr>
              <a:stCxn id="516" idx="0"/>
              <a:endCxn id="521" idx="0"/>
            </p:cNvCxnSpPr>
            <p:nvPr/>
          </p:nvCxnSpPr>
          <p:spPr>
            <a:xfrm>
              <a:off x="806385" y="149458"/>
              <a:ext cx="656929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7" name="Connection Line"/>
            <p:cNvCxnSpPr>
              <a:stCxn id="516" idx="0"/>
              <a:endCxn id="522" idx="0"/>
            </p:cNvCxnSpPr>
            <p:nvPr/>
          </p:nvCxnSpPr>
          <p:spPr>
            <a:xfrm>
              <a:off x="806385" y="149458"/>
              <a:ext cx="656929" cy="99687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8" name="Connection Line"/>
            <p:cNvCxnSpPr>
              <a:stCxn id="517" idx="0"/>
              <a:endCxn id="520" idx="0"/>
            </p:cNvCxnSpPr>
            <p:nvPr/>
          </p:nvCxnSpPr>
          <p:spPr>
            <a:xfrm flipV="1">
              <a:off x="806386" y="422194"/>
              <a:ext cx="656928" cy="89331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39" name="Connection Line"/>
            <p:cNvCxnSpPr>
              <a:stCxn id="517" idx="0"/>
              <a:endCxn id="521" idx="0"/>
            </p:cNvCxnSpPr>
            <p:nvPr/>
          </p:nvCxnSpPr>
          <p:spPr>
            <a:xfrm>
              <a:off x="806386" y="511524"/>
              <a:ext cx="656928" cy="272738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40" name="Connection Line"/>
            <p:cNvCxnSpPr>
              <a:stCxn id="517" idx="0"/>
              <a:endCxn id="522" idx="0"/>
            </p:cNvCxnSpPr>
            <p:nvPr/>
          </p:nvCxnSpPr>
          <p:spPr>
            <a:xfrm>
              <a:off x="806386" y="511524"/>
              <a:ext cx="656928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41" name="Connection Line"/>
            <p:cNvCxnSpPr>
              <a:stCxn id="518" idx="0"/>
              <a:endCxn id="520" idx="0"/>
            </p:cNvCxnSpPr>
            <p:nvPr/>
          </p:nvCxnSpPr>
          <p:spPr>
            <a:xfrm flipV="1">
              <a:off x="806385" y="422194"/>
              <a:ext cx="656929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42" name="Connection Line"/>
            <p:cNvCxnSpPr>
              <a:stCxn id="518" idx="0"/>
              <a:endCxn id="521" idx="0"/>
            </p:cNvCxnSpPr>
            <p:nvPr/>
          </p:nvCxnSpPr>
          <p:spPr>
            <a:xfrm flipV="1">
              <a:off x="806385" y="784261"/>
              <a:ext cx="656929" cy="259973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43" name="Connection Line"/>
            <p:cNvCxnSpPr>
              <a:stCxn id="518" idx="0"/>
              <a:endCxn id="522" idx="0"/>
            </p:cNvCxnSpPr>
            <p:nvPr/>
          </p:nvCxnSpPr>
          <p:spPr>
            <a:xfrm>
              <a:off x="806385" y="1044233"/>
              <a:ext cx="656929" cy="102095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44" name="Connection Line"/>
            <p:cNvCxnSpPr>
              <a:stCxn id="519" idx="0"/>
              <a:endCxn id="520" idx="0"/>
            </p:cNvCxnSpPr>
            <p:nvPr/>
          </p:nvCxnSpPr>
          <p:spPr>
            <a:xfrm flipV="1">
              <a:off x="806385" y="422194"/>
              <a:ext cx="656929" cy="98410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45" name="Connection Line"/>
            <p:cNvCxnSpPr>
              <a:stCxn id="519" idx="0"/>
              <a:endCxn id="521" idx="0"/>
            </p:cNvCxnSpPr>
            <p:nvPr/>
          </p:nvCxnSpPr>
          <p:spPr>
            <a:xfrm flipV="1">
              <a:off x="806385" y="784261"/>
              <a:ext cx="656929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46" name="Connection Line"/>
            <p:cNvCxnSpPr>
              <a:stCxn id="519" idx="0"/>
              <a:endCxn id="522" idx="0"/>
            </p:cNvCxnSpPr>
            <p:nvPr/>
          </p:nvCxnSpPr>
          <p:spPr>
            <a:xfrm flipV="1">
              <a:off x="806385" y="1146327"/>
              <a:ext cx="656929" cy="25997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</p:grpSp>
      <p:sp>
        <p:nvSpPr>
          <p:cNvPr id="548" name="Rounded Rectangle"/>
          <p:cNvSpPr/>
          <p:nvPr/>
        </p:nvSpPr>
        <p:spPr>
          <a:xfrm>
            <a:off x="14664690" y="7688061"/>
            <a:ext cx="2219367" cy="1815469"/>
          </a:xfrm>
          <a:prstGeom prst="roundRect">
            <a:avLst>
              <a:gd name="adj" fmla="val 15000"/>
            </a:avLst>
          </a:prstGeom>
          <a:solidFill>
            <a:srgbClr val="615D01">
              <a:alpha val="31846"/>
            </a:srgbClr>
          </a:solidFill>
          <a:ln w="762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83" name="Group"/>
          <p:cNvGrpSpPr/>
          <p:nvPr/>
        </p:nvGrpSpPr>
        <p:grpSpPr>
          <a:xfrm>
            <a:off x="14995018" y="9857833"/>
            <a:ext cx="1612773" cy="1555760"/>
            <a:chOff x="0" y="0"/>
            <a:chExt cx="1612772" cy="1555758"/>
          </a:xfrm>
        </p:grpSpPr>
        <p:sp>
          <p:nvSpPr>
            <p:cNvPr id="549" name="Circle"/>
            <p:cNvSpPr/>
            <p:nvPr/>
          </p:nvSpPr>
          <p:spPr>
            <a:xfrm>
              <a:off x="0" y="272736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0" name="Circle"/>
            <p:cNvSpPr/>
            <p:nvPr/>
          </p:nvSpPr>
          <p:spPr>
            <a:xfrm>
              <a:off x="0" y="634802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1" name="Circle"/>
            <p:cNvSpPr/>
            <p:nvPr/>
          </p:nvSpPr>
          <p:spPr>
            <a:xfrm>
              <a:off x="0" y="996868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2" name="Circle"/>
            <p:cNvSpPr/>
            <p:nvPr/>
          </p:nvSpPr>
          <p:spPr>
            <a:xfrm>
              <a:off x="656927" y="0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3" name="Circle"/>
            <p:cNvSpPr/>
            <p:nvPr/>
          </p:nvSpPr>
          <p:spPr>
            <a:xfrm>
              <a:off x="656927" y="362066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4" name="Circle"/>
            <p:cNvSpPr/>
            <p:nvPr/>
          </p:nvSpPr>
          <p:spPr>
            <a:xfrm>
              <a:off x="656927" y="894775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5" name="Circle"/>
            <p:cNvSpPr/>
            <p:nvPr/>
          </p:nvSpPr>
          <p:spPr>
            <a:xfrm>
              <a:off x="656927" y="1256841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6" name="Circle"/>
            <p:cNvSpPr/>
            <p:nvPr/>
          </p:nvSpPr>
          <p:spPr>
            <a:xfrm>
              <a:off x="1313854" y="272736"/>
              <a:ext cx="298919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" name="Circle"/>
            <p:cNvSpPr/>
            <p:nvPr/>
          </p:nvSpPr>
          <p:spPr>
            <a:xfrm>
              <a:off x="1313854" y="634802"/>
              <a:ext cx="298919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" name="Circle"/>
            <p:cNvSpPr/>
            <p:nvPr/>
          </p:nvSpPr>
          <p:spPr>
            <a:xfrm>
              <a:off x="1313854" y="996868"/>
              <a:ext cx="298919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59" name="Connection Line"/>
            <p:cNvCxnSpPr>
              <a:stCxn id="549" idx="0"/>
              <a:endCxn id="552" idx="0"/>
            </p:cNvCxnSpPr>
            <p:nvPr/>
          </p:nvCxnSpPr>
          <p:spPr>
            <a:xfrm flipV="1">
              <a:off x="149458" y="149458"/>
              <a:ext cx="656928" cy="27273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0" name="Connection Line"/>
            <p:cNvCxnSpPr>
              <a:stCxn id="549" idx="0"/>
              <a:endCxn id="553" idx="0"/>
            </p:cNvCxnSpPr>
            <p:nvPr/>
          </p:nvCxnSpPr>
          <p:spPr>
            <a:xfrm>
              <a:off x="149458" y="422194"/>
              <a:ext cx="656929" cy="89331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1" name="Connection Line"/>
            <p:cNvCxnSpPr>
              <a:stCxn id="549" idx="0"/>
              <a:endCxn id="554" idx="0"/>
            </p:cNvCxnSpPr>
            <p:nvPr/>
          </p:nvCxnSpPr>
          <p:spPr>
            <a:xfrm>
              <a:off x="149458" y="422194"/>
              <a:ext cx="656928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2" name="Connection Line"/>
            <p:cNvCxnSpPr>
              <a:stCxn id="549" idx="0"/>
              <a:endCxn id="555" idx="0"/>
            </p:cNvCxnSpPr>
            <p:nvPr/>
          </p:nvCxnSpPr>
          <p:spPr>
            <a:xfrm>
              <a:off x="149458" y="422194"/>
              <a:ext cx="656928" cy="98410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3" name="Connection Line"/>
            <p:cNvCxnSpPr>
              <a:stCxn id="550" idx="0"/>
              <a:endCxn id="552" idx="0"/>
            </p:cNvCxnSpPr>
            <p:nvPr/>
          </p:nvCxnSpPr>
          <p:spPr>
            <a:xfrm flipV="1">
              <a:off x="149458" y="149458"/>
              <a:ext cx="656928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4" name="Connection Line"/>
            <p:cNvCxnSpPr>
              <a:stCxn id="550" idx="0"/>
              <a:endCxn id="553" idx="0"/>
            </p:cNvCxnSpPr>
            <p:nvPr/>
          </p:nvCxnSpPr>
          <p:spPr>
            <a:xfrm flipV="1">
              <a:off x="149458" y="511524"/>
              <a:ext cx="656929" cy="272738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5" name="Connection Line"/>
            <p:cNvCxnSpPr>
              <a:stCxn id="550" idx="0"/>
              <a:endCxn id="554" idx="0"/>
            </p:cNvCxnSpPr>
            <p:nvPr/>
          </p:nvCxnSpPr>
          <p:spPr>
            <a:xfrm>
              <a:off x="149458" y="784261"/>
              <a:ext cx="656928" cy="259973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6" name="Connection Line"/>
            <p:cNvCxnSpPr>
              <a:stCxn id="550" idx="0"/>
              <a:endCxn id="555" idx="0"/>
            </p:cNvCxnSpPr>
            <p:nvPr/>
          </p:nvCxnSpPr>
          <p:spPr>
            <a:xfrm>
              <a:off x="149458" y="784261"/>
              <a:ext cx="656928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7" name="Connection Line"/>
            <p:cNvCxnSpPr>
              <a:stCxn id="551" idx="0"/>
              <a:endCxn id="552" idx="0"/>
            </p:cNvCxnSpPr>
            <p:nvPr/>
          </p:nvCxnSpPr>
          <p:spPr>
            <a:xfrm flipV="1">
              <a:off x="149458" y="149458"/>
              <a:ext cx="656928" cy="99687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8" name="Connection Line"/>
            <p:cNvCxnSpPr>
              <a:stCxn id="551" idx="0"/>
              <a:endCxn id="553" idx="0"/>
            </p:cNvCxnSpPr>
            <p:nvPr/>
          </p:nvCxnSpPr>
          <p:spPr>
            <a:xfrm flipV="1">
              <a:off x="149458" y="511524"/>
              <a:ext cx="656929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69" name="Connection Line"/>
            <p:cNvCxnSpPr>
              <a:stCxn id="551" idx="0"/>
              <a:endCxn id="554" idx="0"/>
            </p:cNvCxnSpPr>
            <p:nvPr/>
          </p:nvCxnSpPr>
          <p:spPr>
            <a:xfrm flipV="1">
              <a:off x="149458" y="1044233"/>
              <a:ext cx="656928" cy="102095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0" name="Connection Line"/>
            <p:cNvCxnSpPr>
              <a:stCxn id="551" idx="0"/>
              <a:endCxn id="555" idx="0"/>
            </p:cNvCxnSpPr>
            <p:nvPr/>
          </p:nvCxnSpPr>
          <p:spPr>
            <a:xfrm>
              <a:off x="149458" y="1146327"/>
              <a:ext cx="656928" cy="25997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1" name="Connection Line"/>
            <p:cNvCxnSpPr>
              <a:stCxn id="552" idx="0"/>
              <a:endCxn id="556" idx="0"/>
            </p:cNvCxnSpPr>
            <p:nvPr/>
          </p:nvCxnSpPr>
          <p:spPr>
            <a:xfrm>
              <a:off x="806385" y="149458"/>
              <a:ext cx="656929" cy="27273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2" name="Connection Line"/>
            <p:cNvCxnSpPr>
              <a:stCxn id="552" idx="0"/>
              <a:endCxn id="557" idx="0"/>
            </p:cNvCxnSpPr>
            <p:nvPr/>
          </p:nvCxnSpPr>
          <p:spPr>
            <a:xfrm>
              <a:off x="806385" y="149458"/>
              <a:ext cx="656929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3" name="Connection Line"/>
            <p:cNvCxnSpPr>
              <a:stCxn id="552" idx="0"/>
              <a:endCxn id="558" idx="0"/>
            </p:cNvCxnSpPr>
            <p:nvPr/>
          </p:nvCxnSpPr>
          <p:spPr>
            <a:xfrm>
              <a:off x="806385" y="149458"/>
              <a:ext cx="656929" cy="99687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4" name="Connection Line"/>
            <p:cNvCxnSpPr>
              <a:stCxn id="553" idx="0"/>
              <a:endCxn id="556" idx="0"/>
            </p:cNvCxnSpPr>
            <p:nvPr/>
          </p:nvCxnSpPr>
          <p:spPr>
            <a:xfrm flipV="1">
              <a:off x="806386" y="422194"/>
              <a:ext cx="656928" cy="89331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5" name="Connection Line"/>
            <p:cNvCxnSpPr>
              <a:stCxn id="553" idx="0"/>
              <a:endCxn id="557" idx="0"/>
            </p:cNvCxnSpPr>
            <p:nvPr/>
          </p:nvCxnSpPr>
          <p:spPr>
            <a:xfrm>
              <a:off x="806386" y="511524"/>
              <a:ext cx="656928" cy="272738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6" name="Connection Line"/>
            <p:cNvCxnSpPr>
              <a:stCxn id="553" idx="0"/>
              <a:endCxn id="558" idx="0"/>
            </p:cNvCxnSpPr>
            <p:nvPr/>
          </p:nvCxnSpPr>
          <p:spPr>
            <a:xfrm>
              <a:off x="806386" y="511524"/>
              <a:ext cx="656928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7" name="Connection Line"/>
            <p:cNvCxnSpPr>
              <a:stCxn id="554" idx="0"/>
              <a:endCxn id="556" idx="0"/>
            </p:cNvCxnSpPr>
            <p:nvPr/>
          </p:nvCxnSpPr>
          <p:spPr>
            <a:xfrm flipV="1">
              <a:off x="806385" y="422194"/>
              <a:ext cx="656929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8" name="Connection Line"/>
            <p:cNvCxnSpPr>
              <a:stCxn id="554" idx="0"/>
              <a:endCxn id="557" idx="0"/>
            </p:cNvCxnSpPr>
            <p:nvPr/>
          </p:nvCxnSpPr>
          <p:spPr>
            <a:xfrm flipV="1">
              <a:off x="806385" y="784261"/>
              <a:ext cx="656929" cy="259973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79" name="Connection Line"/>
            <p:cNvCxnSpPr>
              <a:stCxn id="554" idx="0"/>
              <a:endCxn id="558" idx="0"/>
            </p:cNvCxnSpPr>
            <p:nvPr/>
          </p:nvCxnSpPr>
          <p:spPr>
            <a:xfrm>
              <a:off x="806385" y="1044233"/>
              <a:ext cx="656929" cy="102095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80" name="Connection Line"/>
            <p:cNvCxnSpPr>
              <a:stCxn id="555" idx="0"/>
              <a:endCxn id="556" idx="0"/>
            </p:cNvCxnSpPr>
            <p:nvPr/>
          </p:nvCxnSpPr>
          <p:spPr>
            <a:xfrm flipV="1">
              <a:off x="806385" y="422194"/>
              <a:ext cx="656929" cy="98410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81" name="Connection Line"/>
            <p:cNvCxnSpPr>
              <a:stCxn id="555" idx="0"/>
              <a:endCxn id="557" idx="0"/>
            </p:cNvCxnSpPr>
            <p:nvPr/>
          </p:nvCxnSpPr>
          <p:spPr>
            <a:xfrm flipV="1">
              <a:off x="806385" y="784261"/>
              <a:ext cx="656929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82" name="Connection Line"/>
            <p:cNvCxnSpPr>
              <a:stCxn id="555" idx="0"/>
              <a:endCxn id="558" idx="0"/>
            </p:cNvCxnSpPr>
            <p:nvPr/>
          </p:nvCxnSpPr>
          <p:spPr>
            <a:xfrm flipV="1">
              <a:off x="806385" y="1146327"/>
              <a:ext cx="656929" cy="25997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</p:grpSp>
      <p:sp>
        <p:nvSpPr>
          <p:cNvPr id="584" name="Rounded Rectangle"/>
          <p:cNvSpPr/>
          <p:nvPr/>
        </p:nvSpPr>
        <p:spPr>
          <a:xfrm>
            <a:off x="14664690" y="9716050"/>
            <a:ext cx="2219367" cy="1815469"/>
          </a:xfrm>
          <a:prstGeom prst="roundRect">
            <a:avLst>
              <a:gd name="adj" fmla="val 15000"/>
            </a:avLst>
          </a:prstGeom>
          <a:solidFill>
            <a:schemeClr val="accent3">
              <a:alpha val="27655"/>
            </a:schemeClr>
          </a:solidFill>
          <a:ln w="762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19" name="Group"/>
          <p:cNvGrpSpPr/>
          <p:nvPr/>
        </p:nvGrpSpPr>
        <p:grpSpPr>
          <a:xfrm>
            <a:off x="14995018" y="11921611"/>
            <a:ext cx="1612773" cy="1555760"/>
            <a:chOff x="0" y="0"/>
            <a:chExt cx="1612772" cy="1555758"/>
          </a:xfrm>
        </p:grpSpPr>
        <p:sp>
          <p:nvSpPr>
            <p:cNvPr id="585" name="Circle"/>
            <p:cNvSpPr/>
            <p:nvPr/>
          </p:nvSpPr>
          <p:spPr>
            <a:xfrm>
              <a:off x="0" y="272736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6" name="Circle"/>
            <p:cNvSpPr/>
            <p:nvPr/>
          </p:nvSpPr>
          <p:spPr>
            <a:xfrm>
              <a:off x="0" y="634802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7" name="Circle"/>
            <p:cNvSpPr/>
            <p:nvPr/>
          </p:nvSpPr>
          <p:spPr>
            <a:xfrm>
              <a:off x="0" y="996868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8" name="Circle"/>
            <p:cNvSpPr/>
            <p:nvPr/>
          </p:nvSpPr>
          <p:spPr>
            <a:xfrm>
              <a:off x="656927" y="0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9" name="Circle"/>
            <p:cNvSpPr/>
            <p:nvPr/>
          </p:nvSpPr>
          <p:spPr>
            <a:xfrm>
              <a:off x="656927" y="362066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0" name="Circle"/>
            <p:cNvSpPr/>
            <p:nvPr/>
          </p:nvSpPr>
          <p:spPr>
            <a:xfrm>
              <a:off x="656927" y="894775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" name="Circle"/>
            <p:cNvSpPr/>
            <p:nvPr/>
          </p:nvSpPr>
          <p:spPr>
            <a:xfrm>
              <a:off x="656927" y="1256841"/>
              <a:ext cx="298918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" name="Circle"/>
            <p:cNvSpPr/>
            <p:nvPr/>
          </p:nvSpPr>
          <p:spPr>
            <a:xfrm>
              <a:off x="1313854" y="272736"/>
              <a:ext cx="298919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" name="Circle"/>
            <p:cNvSpPr/>
            <p:nvPr/>
          </p:nvSpPr>
          <p:spPr>
            <a:xfrm>
              <a:off x="1313854" y="634802"/>
              <a:ext cx="298919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" name="Circle"/>
            <p:cNvSpPr/>
            <p:nvPr/>
          </p:nvSpPr>
          <p:spPr>
            <a:xfrm>
              <a:off x="1313854" y="996868"/>
              <a:ext cx="298919" cy="298918"/>
            </a:xfrm>
            <a:prstGeom prst="ellipse">
              <a:avLst/>
            </a:prstGeom>
            <a:noFill/>
            <a:ln w="889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cxnSp>
          <p:nvCxnSpPr>
            <p:cNvPr id="595" name="Connection Line"/>
            <p:cNvCxnSpPr>
              <a:stCxn id="585" idx="0"/>
              <a:endCxn id="588" idx="0"/>
            </p:cNvCxnSpPr>
            <p:nvPr/>
          </p:nvCxnSpPr>
          <p:spPr>
            <a:xfrm flipV="1">
              <a:off x="149458" y="149458"/>
              <a:ext cx="656928" cy="27273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96" name="Connection Line"/>
            <p:cNvCxnSpPr>
              <a:stCxn id="585" idx="0"/>
              <a:endCxn id="589" idx="0"/>
            </p:cNvCxnSpPr>
            <p:nvPr/>
          </p:nvCxnSpPr>
          <p:spPr>
            <a:xfrm>
              <a:off x="149458" y="422194"/>
              <a:ext cx="656929" cy="89331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97" name="Connection Line"/>
            <p:cNvCxnSpPr>
              <a:stCxn id="585" idx="0"/>
              <a:endCxn id="590" idx="0"/>
            </p:cNvCxnSpPr>
            <p:nvPr/>
          </p:nvCxnSpPr>
          <p:spPr>
            <a:xfrm>
              <a:off x="149458" y="422194"/>
              <a:ext cx="656928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98" name="Connection Line"/>
            <p:cNvCxnSpPr>
              <a:stCxn id="585" idx="0"/>
              <a:endCxn id="591" idx="0"/>
            </p:cNvCxnSpPr>
            <p:nvPr/>
          </p:nvCxnSpPr>
          <p:spPr>
            <a:xfrm>
              <a:off x="149458" y="422194"/>
              <a:ext cx="656928" cy="98410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599" name="Connection Line"/>
            <p:cNvCxnSpPr>
              <a:stCxn id="586" idx="0"/>
              <a:endCxn id="588" idx="0"/>
            </p:cNvCxnSpPr>
            <p:nvPr/>
          </p:nvCxnSpPr>
          <p:spPr>
            <a:xfrm flipV="1">
              <a:off x="149458" y="149458"/>
              <a:ext cx="656928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0" name="Connection Line"/>
            <p:cNvCxnSpPr>
              <a:stCxn id="586" idx="0"/>
              <a:endCxn id="589" idx="0"/>
            </p:cNvCxnSpPr>
            <p:nvPr/>
          </p:nvCxnSpPr>
          <p:spPr>
            <a:xfrm flipV="1">
              <a:off x="149458" y="511524"/>
              <a:ext cx="656929" cy="272738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1" name="Connection Line"/>
            <p:cNvCxnSpPr>
              <a:stCxn id="586" idx="0"/>
              <a:endCxn id="590" idx="0"/>
            </p:cNvCxnSpPr>
            <p:nvPr/>
          </p:nvCxnSpPr>
          <p:spPr>
            <a:xfrm>
              <a:off x="149458" y="784261"/>
              <a:ext cx="656928" cy="259973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2" name="Connection Line"/>
            <p:cNvCxnSpPr>
              <a:stCxn id="586" idx="0"/>
              <a:endCxn id="591" idx="0"/>
            </p:cNvCxnSpPr>
            <p:nvPr/>
          </p:nvCxnSpPr>
          <p:spPr>
            <a:xfrm>
              <a:off x="149458" y="784261"/>
              <a:ext cx="656928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3" name="Connection Line"/>
            <p:cNvCxnSpPr>
              <a:stCxn id="587" idx="0"/>
              <a:endCxn id="588" idx="0"/>
            </p:cNvCxnSpPr>
            <p:nvPr/>
          </p:nvCxnSpPr>
          <p:spPr>
            <a:xfrm flipV="1">
              <a:off x="149458" y="149458"/>
              <a:ext cx="656928" cy="99687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4" name="Connection Line"/>
            <p:cNvCxnSpPr>
              <a:stCxn id="587" idx="0"/>
              <a:endCxn id="589" idx="0"/>
            </p:cNvCxnSpPr>
            <p:nvPr/>
          </p:nvCxnSpPr>
          <p:spPr>
            <a:xfrm flipV="1">
              <a:off x="149458" y="511524"/>
              <a:ext cx="656929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5" name="Connection Line"/>
            <p:cNvCxnSpPr>
              <a:stCxn id="587" idx="0"/>
              <a:endCxn id="590" idx="0"/>
            </p:cNvCxnSpPr>
            <p:nvPr/>
          </p:nvCxnSpPr>
          <p:spPr>
            <a:xfrm flipV="1">
              <a:off x="149458" y="1044233"/>
              <a:ext cx="656928" cy="102095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6" name="Connection Line"/>
            <p:cNvCxnSpPr>
              <a:stCxn id="587" idx="0"/>
              <a:endCxn id="591" idx="0"/>
            </p:cNvCxnSpPr>
            <p:nvPr/>
          </p:nvCxnSpPr>
          <p:spPr>
            <a:xfrm>
              <a:off x="149458" y="1146327"/>
              <a:ext cx="656928" cy="25997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7" name="Connection Line"/>
            <p:cNvCxnSpPr>
              <a:stCxn id="588" idx="0"/>
              <a:endCxn id="592" idx="0"/>
            </p:cNvCxnSpPr>
            <p:nvPr/>
          </p:nvCxnSpPr>
          <p:spPr>
            <a:xfrm>
              <a:off x="806385" y="149458"/>
              <a:ext cx="656929" cy="27273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8" name="Connection Line"/>
            <p:cNvCxnSpPr>
              <a:stCxn id="588" idx="0"/>
              <a:endCxn id="593" idx="0"/>
            </p:cNvCxnSpPr>
            <p:nvPr/>
          </p:nvCxnSpPr>
          <p:spPr>
            <a:xfrm>
              <a:off x="806385" y="149458"/>
              <a:ext cx="656929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09" name="Connection Line"/>
            <p:cNvCxnSpPr>
              <a:stCxn id="588" idx="0"/>
              <a:endCxn id="594" idx="0"/>
            </p:cNvCxnSpPr>
            <p:nvPr/>
          </p:nvCxnSpPr>
          <p:spPr>
            <a:xfrm>
              <a:off x="806385" y="149458"/>
              <a:ext cx="656929" cy="99687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10" name="Connection Line"/>
            <p:cNvCxnSpPr>
              <a:stCxn id="589" idx="0"/>
              <a:endCxn id="592" idx="0"/>
            </p:cNvCxnSpPr>
            <p:nvPr/>
          </p:nvCxnSpPr>
          <p:spPr>
            <a:xfrm flipV="1">
              <a:off x="806386" y="422194"/>
              <a:ext cx="656928" cy="89331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11" name="Connection Line"/>
            <p:cNvCxnSpPr>
              <a:stCxn id="589" idx="0"/>
              <a:endCxn id="593" idx="0"/>
            </p:cNvCxnSpPr>
            <p:nvPr/>
          </p:nvCxnSpPr>
          <p:spPr>
            <a:xfrm>
              <a:off x="806386" y="511524"/>
              <a:ext cx="656928" cy="272738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12" name="Connection Line"/>
            <p:cNvCxnSpPr>
              <a:stCxn id="589" idx="0"/>
              <a:endCxn id="594" idx="0"/>
            </p:cNvCxnSpPr>
            <p:nvPr/>
          </p:nvCxnSpPr>
          <p:spPr>
            <a:xfrm>
              <a:off x="806386" y="511524"/>
              <a:ext cx="656928" cy="63480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13" name="Connection Line"/>
            <p:cNvCxnSpPr>
              <a:stCxn id="590" idx="0"/>
              <a:endCxn id="592" idx="0"/>
            </p:cNvCxnSpPr>
            <p:nvPr/>
          </p:nvCxnSpPr>
          <p:spPr>
            <a:xfrm flipV="1">
              <a:off x="806385" y="422194"/>
              <a:ext cx="656929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14" name="Connection Line"/>
            <p:cNvCxnSpPr>
              <a:stCxn id="590" idx="0"/>
              <a:endCxn id="593" idx="0"/>
            </p:cNvCxnSpPr>
            <p:nvPr/>
          </p:nvCxnSpPr>
          <p:spPr>
            <a:xfrm flipV="1">
              <a:off x="806385" y="784261"/>
              <a:ext cx="656929" cy="259973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15" name="Connection Line"/>
            <p:cNvCxnSpPr>
              <a:stCxn id="590" idx="0"/>
              <a:endCxn id="594" idx="0"/>
            </p:cNvCxnSpPr>
            <p:nvPr/>
          </p:nvCxnSpPr>
          <p:spPr>
            <a:xfrm>
              <a:off x="806385" y="1044233"/>
              <a:ext cx="656929" cy="102095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16" name="Connection Line"/>
            <p:cNvCxnSpPr>
              <a:stCxn id="591" idx="0"/>
              <a:endCxn id="592" idx="0"/>
            </p:cNvCxnSpPr>
            <p:nvPr/>
          </p:nvCxnSpPr>
          <p:spPr>
            <a:xfrm flipV="1">
              <a:off x="806385" y="422194"/>
              <a:ext cx="656929" cy="984107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17" name="Connection Line"/>
            <p:cNvCxnSpPr>
              <a:stCxn id="591" idx="0"/>
              <a:endCxn id="593" idx="0"/>
            </p:cNvCxnSpPr>
            <p:nvPr/>
          </p:nvCxnSpPr>
          <p:spPr>
            <a:xfrm flipV="1">
              <a:off x="806385" y="784261"/>
              <a:ext cx="656929" cy="622040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  <p:cxnSp>
          <p:nvCxnSpPr>
            <p:cNvPr id="618" name="Connection Line"/>
            <p:cNvCxnSpPr>
              <a:stCxn id="591" idx="0"/>
              <a:endCxn id="594" idx="0"/>
            </p:cNvCxnSpPr>
            <p:nvPr/>
          </p:nvCxnSpPr>
          <p:spPr>
            <a:xfrm flipV="1">
              <a:off x="806385" y="1146327"/>
              <a:ext cx="656929" cy="259974"/>
            </a:xfrm>
            <a:prstGeom prst="straightConnector1">
              <a:avLst/>
            </a:prstGeom>
            <a:ln w="50800" cap="flat">
              <a:solidFill>
                <a:srgbClr val="444444"/>
              </a:solidFill>
              <a:prstDash val="solid"/>
              <a:miter lim="400000"/>
            </a:ln>
            <a:effectLst/>
          </p:spPr>
        </p:cxnSp>
      </p:grpSp>
      <p:sp>
        <p:nvSpPr>
          <p:cNvPr id="620" name="Rounded Rectangle"/>
          <p:cNvSpPr/>
          <p:nvPr/>
        </p:nvSpPr>
        <p:spPr>
          <a:xfrm>
            <a:off x="14664690" y="11779828"/>
            <a:ext cx="2219367" cy="1815468"/>
          </a:xfrm>
          <a:prstGeom prst="roundRect">
            <a:avLst>
              <a:gd name="adj" fmla="val 15000"/>
            </a:avLst>
          </a:prstGeom>
          <a:solidFill>
            <a:srgbClr val="01A2FF">
              <a:alpha val="31342"/>
            </a:srgbClr>
          </a:solidFill>
          <a:ln w="762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1" name="Line"/>
          <p:cNvSpPr/>
          <p:nvPr/>
        </p:nvSpPr>
        <p:spPr>
          <a:xfrm flipV="1">
            <a:off x="12273455" y="7755558"/>
            <a:ext cx="2460523" cy="2897332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2" name="Line"/>
          <p:cNvSpPr/>
          <p:nvPr/>
        </p:nvSpPr>
        <p:spPr>
          <a:xfrm>
            <a:off x="12273455" y="10602296"/>
            <a:ext cx="2460523" cy="2930260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3" name="Stable…"/>
          <p:cNvSpPr/>
          <p:nvPr/>
        </p:nvSpPr>
        <p:spPr>
          <a:xfrm>
            <a:off x="8419081" y="8061796"/>
            <a:ext cx="3881399" cy="5123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Stable</a:t>
            </a:r>
          </a:p>
          <a:p>
            <a:pPr>
              <a:defRPr b="0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Storage</a:t>
            </a:r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5563" y="7213604"/>
            <a:ext cx="1525501" cy="871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26019" y="12202318"/>
            <a:ext cx="1612774" cy="89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26019" y="10235613"/>
            <a:ext cx="1612774" cy="89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326019" y="8268907"/>
            <a:ext cx="1612774" cy="893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47248" y="2725552"/>
            <a:ext cx="986705" cy="51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67125" y="2747059"/>
            <a:ext cx="923921" cy="471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631525" y="2770967"/>
            <a:ext cx="986705" cy="503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934479" y="2725552"/>
            <a:ext cx="986704" cy="51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454354" y="2747059"/>
            <a:ext cx="923921" cy="471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918756" y="2770967"/>
            <a:ext cx="986704" cy="50384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Committed…"/>
          <p:cNvSpPr txBox="1"/>
          <p:nvPr/>
        </p:nvSpPr>
        <p:spPr>
          <a:xfrm>
            <a:off x="4864651" y="9939495"/>
            <a:ext cx="3285855" cy="2284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4400"/>
            </a:pPr>
            <a:r>
              <a:t>Committed </a:t>
            </a:r>
          </a:p>
          <a:p>
            <a:pPr algn="l">
              <a:defRPr sz="4400"/>
            </a:pPr>
            <a:r>
              <a:t>System States</a:t>
            </a:r>
          </a:p>
        </p:txBody>
      </p:sp>
      <p:sp>
        <p:nvSpPr>
          <p:cNvPr id="635" name="volatile…"/>
          <p:cNvSpPr/>
          <p:nvPr/>
        </p:nvSpPr>
        <p:spPr>
          <a:xfrm>
            <a:off x="9551542" y="5864897"/>
            <a:ext cx="1449301" cy="1913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76200">
            <a:solidFill>
              <a:srgbClr val="44444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volatile</a:t>
            </a:r>
          </a:p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state</a:t>
            </a:r>
          </a:p>
        </p:txBody>
      </p:sp>
      <p:sp>
        <p:nvSpPr>
          <p:cNvPr id="636" name="Arrow"/>
          <p:cNvSpPr/>
          <p:nvPr/>
        </p:nvSpPr>
        <p:spPr>
          <a:xfrm flipH="1" rot="16200000">
            <a:off x="9686173" y="7568869"/>
            <a:ext cx="1180040" cy="986705"/>
          </a:xfrm>
          <a:prstGeom prst="rightArrow">
            <a:avLst>
              <a:gd name="adj1" fmla="val 59830"/>
              <a:gd name="adj2" fmla="val 81761"/>
            </a:avLst>
          </a:prstGeom>
          <a:solidFill>
            <a:srgbClr val="000000"/>
          </a:solidFill>
          <a:ln w="50800">
            <a:solidFill>
              <a:srgbClr val="F9BA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ynchronous Epoch Commits"/>
          <p:cNvSpPr txBox="1"/>
          <p:nvPr/>
        </p:nvSpPr>
        <p:spPr>
          <a:xfrm>
            <a:off x="3852802" y="-184547"/>
            <a:ext cx="18481052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96885">
              <a:defRPr b="0" sz="10864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Synchronous Epoch Commits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84" y="211792"/>
            <a:ext cx="2083369" cy="2074110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Rectangle"/>
          <p:cNvSpPr/>
          <p:nvPr/>
        </p:nvSpPr>
        <p:spPr>
          <a:xfrm>
            <a:off x="17053264" y="2719286"/>
            <a:ext cx="5656206" cy="1441445"/>
          </a:xfrm>
          <a:prstGeom prst="rect">
            <a:avLst/>
          </a:prstGeom>
          <a:solidFill>
            <a:srgbClr val="E9EBF9"/>
          </a:solidFill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1" name="Coordinator"/>
          <p:cNvSpPr/>
          <p:nvPr/>
        </p:nvSpPr>
        <p:spPr>
          <a:xfrm>
            <a:off x="1827984" y="2468867"/>
            <a:ext cx="3160228" cy="974820"/>
          </a:xfrm>
          <a:prstGeom prst="roundRect">
            <a:avLst>
              <a:gd name="adj" fmla="val 16446"/>
            </a:avLst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4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Coordinator</a:t>
            </a:r>
          </a:p>
        </p:txBody>
      </p:sp>
      <p:sp>
        <p:nvSpPr>
          <p:cNvPr id="642" name="Rounded Rectangle"/>
          <p:cNvSpPr/>
          <p:nvPr/>
        </p:nvSpPr>
        <p:spPr>
          <a:xfrm>
            <a:off x="7646453" y="2290387"/>
            <a:ext cx="3160228" cy="1068797"/>
          </a:xfrm>
          <a:prstGeom prst="roundRect">
            <a:avLst>
              <a:gd name="adj" fmla="val 15000"/>
            </a:avLst>
          </a:prstGeom>
          <a:solidFill>
            <a:srgbClr val="E9EBF9"/>
          </a:solidFill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48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3" name="Tasks"/>
          <p:cNvSpPr/>
          <p:nvPr/>
        </p:nvSpPr>
        <p:spPr>
          <a:xfrm>
            <a:off x="7432694" y="2468867"/>
            <a:ext cx="3160228" cy="1068798"/>
          </a:xfrm>
          <a:prstGeom prst="roundRect">
            <a:avLst>
              <a:gd name="adj" fmla="val 15000"/>
            </a:avLst>
          </a:prstGeom>
          <a:solidFill>
            <a:srgbClr val="E9EBF9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43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Tasks</a:t>
            </a:r>
          </a:p>
        </p:txBody>
      </p:sp>
      <p:sp>
        <p:nvSpPr>
          <p:cNvPr id="644" name="Line"/>
          <p:cNvSpPr/>
          <p:nvPr/>
        </p:nvSpPr>
        <p:spPr>
          <a:xfrm flipV="1">
            <a:off x="9012807" y="3635606"/>
            <a:ext cx="1" cy="9821430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5" name="Line"/>
          <p:cNvSpPr/>
          <p:nvPr/>
        </p:nvSpPr>
        <p:spPr>
          <a:xfrm flipV="1">
            <a:off x="3408098" y="3635604"/>
            <a:ext cx="1" cy="9427791"/>
          </a:xfrm>
          <a:prstGeom prst="line">
            <a:avLst/>
          </a:prstGeom>
          <a:ln w="101600">
            <a:solidFill>
              <a:srgbClr val="000000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6" name="Rectangle"/>
          <p:cNvSpPr/>
          <p:nvPr/>
        </p:nvSpPr>
        <p:spPr>
          <a:xfrm>
            <a:off x="3280859" y="4205888"/>
            <a:ext cx="254479" cy="9458225"/>
          </a:xfrm>
          <a:prstGeom prst="rect">
            <a:avLst/>
          </a:prstGeom>
          <a:solidFill>
            <a:srgbClr val="E9EBF9"/>
          </a:solidFill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03" name="Group"/>
          <p:cNvGrpSpPr/>
          <p:nvPr/>
        </p:nvGrpSpPr>
        <p:grpSpPr>
          <a:xfrm>
            <a:off x="3336080" y="3539117"/>
            <a:ext cx="11942414" cy="3275468"/>
            <a:chOff x="0" y="0"/>
            <a:chExt cx="11942413" cy="3275467"/>
          </a:xfrm>
        </p:grpSpPr>
        <p:sp>
          <p:nvSpPr>
            <p:cNvPr id="647" name="Rectangle"/>
            <p:cNvSpPr/>
            <p:nvPr/>
          </p:nvSpPr>
          <p:spPr>
            <a:xfrm>
              <a:off x="5549488" y="1115960"/>
              <a:ext cx="254479" cy="1624572"/>
            </a:xfrm>
            <a:prstGeom prst="rect">
              <a:avLst/>
            </a:prstGeom>
            <a:solidFill>
              <a:schemeClr val="accent3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8" name="Line"/>
            <p:cNvSpPr/>
            <p:nvPr/>
          </p:nvSpPr>
          <p:spPr>
            <a:xfrm>
              <a:off x="230789" y="695813"/>
              <a:ext cx="5289630" cy="48948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9" name="Line"/>
            <p:cNvSpPr/>
            <p:nvPr/>
          </p:nvSpPr>
          <p:spPr>
            <a:xfrm flipH="1">
              <a:off x="166582" y="2749057"/>
              <a:ext cx="5348834" cy="52641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0" name="prepare ep1"/>
            <p:cNvSpPr txBox="1"/>
            <p:nvPr/>
          </p:nvSpPr>
          <p:spPr>
            <a:xfrm rot="300000">
              <a:off x="612809" y="206418"/>
              <a:ext cx="4765000" cy="6465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prepare ep1</a:t>
              </a:r>
            </a:p>
          </p:txBody>
        </p:sp>
        <p:sp>
          <p:nvSpPr>
            <p:cNvPr id="651" name="ep1 prepared"/>
            <p:cNvSpPr txBox="1"/>
            <p:nvPr/>
          </p:nvSpPr>
          <p:spPr>
            <a:xfrm rot="21300000">
              <a:off x="27008" y="2172794"/>
              <a:ext cx="5342902" cy="853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ep1 prepared</a:t>
              </a:r>
            </a:p>
          </p:txBody>
        </p:sp>
        <p:sp>
          <p:nvSpPr>
            <p:cNvPr id="652" name="Line"/>
            <p:cNvSpPr/>
            <p:nvPr/>
          </p:nvSpPr>
          <p:spPr>
            <a:xfrm>
              <a:off x="6226296" y="1201641"/>
              <a:ext cx="2919467" cy="1"/>
            </a:xfrm>
            <a:prstGeom prst="line">
              <a:avLst/>
            </a:prstGeom>
            <a:noFill/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3" name="Line"/>
            <p:cNvSpPr/>
            <p:nvPr/>
          </p:nvSpPr>
          <p:spPr>
            <a:xfrm>
              <a:off x="6226296" y="1906693"/>
              <a:ext cx="2919467" cy="1"/>
            </a:xfrm>
            <a:prstGeom prst="line">
              <a:avLst/>
            </a:prstGeom>
            <a:noFill/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4" name="Line"/>
            <p:cNvSpPr/>
            <p:nvPr/>
          </p:nvSpPr>
          <p:spPr>
            <a:xfrm>
              <a:off x="6226296" y="2611745"/>
              <a:ext cx="2919467" cy="1"/>
            </a:xfrm>
            <a:prstGeom prst="line">
              <a:avLst/>
            </a:prstGeom>
            <a:noFill/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5" name="Circle"/>
            <p:cNvSpPr/>
            <p:nvPr/>
          </p:nvSpPr>
          <p:spPr>
            <a:xfrm>
              <a:off x="7033433" y="1030155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6" name="Circle"/>
            <p:cNvSpPr/>
            <p:nvPr/>
          </p:nvSpPr>
          <p:spPr>
            <a:xfrm>
              <a:off x="7436321" y="1030155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7" name="Circle"/>
            <p:cNvSpPr/>
            <p:nvPr/>
          </p:nvSpPr>
          <p:spPr>
            <a:xfrm>
              <a:off x="7436321" y="1735207"/>
              <a:ext cx="318118" cy="31811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8" name="Circle"/>
            <p:cNvSpPr/>
            <p:nvPr/>
          </p:nvSpPr>
          <p:spPr>
            <a:xfrm>
              <a:off x="7829136" y="1735207"/>
              <a:ext cx="318118" cy="31811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9" name="Circle"/>
            <p:cNvSpPr/>
            <p:nvPr/>
          </p:nvSpPr>
          <p:spPr>
            <a:xfrm>
              <a:off x="7023362" y="2440260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0" name="Circle"/>
            <p:cNvSpPr/>
            <p:nvPr/>
          </p:nvSpPr>
          <p:spPr>
            <a:xfrm>
              <a:off x="8081398" y="2440260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1" name="Circle"/>
            <p:cNvSpPr/>
            <p:nvPr/>
          </p:nvSpPr>
          <p:spPr>
            <a:xfrm>
              <a:off x="7526971" y="2440260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2" name="Circle"/>
            <p:cNvSpPr/>
            <p:nvPr/>
          </p:nvSpPr>
          <p:spPr>
            <a:xfrm>
              <a:off x="6721196" y="1735207"/>
              <a:ext cx="318119" cy="31811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3" name="Circle"/>
            <p:cNvSpPr/>
            <p:nvPr/>
          </p:nvSpPr>
          <p:spPr>
            <a:xfrm>
              <a:off x="7839208" y="1030155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4" name="Rectangle"/>
            <p:cNvSpPr/>
            <p:nvPr/>
          </p:nvSpPr>
          <p:spPr>
            <a:xfrm>
              <a:off x="6587187" y="929692"/>
              <a:ext cx="2115158" cy="1929149"/>
            </a:xfrm>
            <a:prstGeom prst="rect">
              <a:avLst/>
            </a:prstGeom>
            <a:solidFill>
              <a:schemeClr val="accent1">
                <a:alpha val="2470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66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93936" y="454865"/>
              <a:ext cx="833093" cy="434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1" name="Group"/>
            <p:cNvGrpSpPr/>
            <p:nvPr/>
          </p:nvGrpSpPr>
          <p:grpSpPr>
            <a:xfrm>
              <a:off x="8845375" y="742465"/>
              <a:ext cx="2816100" cy="2303603"/>
              <a:chOff x="0" y="0"/>
              <a:chExt cx="2816098" cy="2303601"/>
            </a:xfrm>
          </p:grpSpPr>
          <p:sp>
            <p:nvSpPr>
              <p:cNvPr id="666" name="Circle"/>
              <p:cNvSpPr/>
              <p:nvPr/>
            </p:nvSpPr>
            <p:spPr>
              <a:xfrm>
                <a:off x="365039" y="498430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67" name="Circle"/>
              <p:cNvSpPr/>
              <p:nvPr/>
            </p:nvSpPr>
            <p:spPr>
              <a:xfrm>
                <a:off x="365039" y="966740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68" name="Circle"/>
              <p:cNvSpPr/>
              <p:nvPr/>
            </p:nvSpPr>
            <p:spPr>
              <a:xfrm>
                <a:off x="365039" y="1435050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69" name="Circle"/>
              <p:cNvSpPr/>
              <p:nvPr/>
            </p:nvSpPr>
            <p:spPr>
              <a:xfrm>
                <a:off x="1214733" y="145662"/>
                <a:ext cx="386632" cy="38663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70" name="Circle"/>
              <p:cNvSpPr/>
              <p:nvPr/>
            </p:nvSpPr>
            <p:spPr>
              <a:xfrm>
                <a:off x="1214734" y="613972"/>
                <a:ext cx="386632" cy="38663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71" name="Circle"/>
              <p:cNvSpPr/>
              <p:nvPr/>
            </p:nvSpPr>
            <p:spPr>
              <a:xfrm>
                <a:off x="1214733" y="1302998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72" name="Circle"/>
              <p:cNvSpPr/>
              <p:nvPr/>
            </p:nvSpPr>
            <p:spPr>
              <a:xfrm>
                <a:off x="1214733" y="1771308"/>
                <a:ext cx="386632" cy="38663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73" name="Circle"/>
              <p:cNvSpPr/>
              <p:nvPr/>
            </p:nvSpPr>
            <p:spPr>
              <a:xfrm>
                <a:off x="2064429" y="498430"/>
                <a:ext cx="386631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74" name="Circle"/>
              <p:cNvSpPr/>
              <p:nvPr/>
            </p:nvSpPr>
            <p:spPr>
              <a:xfrm>
                <a:off x="2064429" y="966740"/>
                <a:ext cx="386631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75" name="Circle"/>
              <p:cNvSpPr/>
              <p:nvPr/>
            </p:nvSpPr>
            <p:spPr>
              <a:xfrm>
                <a:off x="2064429" y="1435050"/>
                <a:ext cx="386631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cxnSp>
            <p:nvCxnSpPr>
              <p:cNvPr id="676" name="Connection Line"/>
              <p:cNvCxnSpPr>
                <a:stCxn id="666" idx="0"/>
                <a:endCxn id="669" idx="0"/>
              </p:cNvCxnSpPr>
              <p:nvPr/>
            </p:nvCxnSpPr>
            <p:spPr>
              <a:xfrm flipV="1">
                <a:off x="558355" y="338978"/>
                <a:ext cx="849694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77" name="Connection Line"/>
              <p:cNvCxnSpPr>
                <a:stCxn id="666" idx="0"/>
                <a:endCxn id="670" idx="0"/>
              </p:cNvCxnSpPr>
              <p:nvPr/>
            </p:nvCxnSpPr>
            <p:spPr>
              <a:xfrm>
                <a:off x="558355" y="691745"/>
                <a:ext cx="849695" cy="115544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78" name="Connection Line"/>
              <p:cNvCxnSpPr>
                <a:stCxn id="666" idx="0"/>
                <a:endCxn id="671" idx="0"/>
              </p:cNvCxnSpPr>
              <p:nvPr/>
            </p:nvCxnSpPr>
            <p:spPr>
              <a:xfrm>
                <a:off x="558355" y="691745"/>
                <a:ext cx="849694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79" name="Connection Line"/>
              <p:cNvCxnSpPr>
                <a:stCxn id="666" idx="0"/>
                <a:endCxn id="672" idx="0"/>
              </p:cNvCxnSpPr>
              <p:nvPr/>
            </p:nvCxnSpPr>
            <p:spPr>
              <a:xfrm>
                <a:off x="558355" y="691745"/>
                <a:ext cx="849694" cy="127287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0" name="Connection Line"/>
              <p:cNvCxnSpPr>
                <a:stCxn id="667" idx="0"/>
                <a:endCxn id="669" idx="0"/>
              </p:cNvCxnSpPr>
              <p:nvPr/>
            </p:nvCxnSpPr>
            <p:spPr>
              <a:xfrm flipV="1">
                <a:off x="558355" y="338978"/>
                <a:ext cx="849694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1" name="Connection Line"/>
              <p:cNvCxnSpPr>
                <a:stCxn id="667" idx="0"/>
                <a:endCxn id="670" idx="0"/>
              </p:cNvCxnSpPr>
              <p:nvPr/>
            </p:nvCxnSpPr>
            <p:spPr>
              <a:xfrm flipV="1">
                <a:off x="558355" y="807288"/>
                <a:ext cx="849695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2" name="Connection Line"/>
              <p:cNvCxnSpPr>
                <a:stCxn id="667" idx="0"/>
                <a:endCxn id="671" idx="0"/>
              </p:cNvCxnSpPr>
              <p:nvPr/>
            </p:nvCxnSpPr>
            <p:spPr>
              <a:xfrm>
                <a:off x="558355" y="1160055"/>
                <a:ext cx="849694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3" name="Connection Line"/>
              <p:cNvCxnSpPr>
                <a:stCxn id="667" idx="0"/>
                <a:endCxn id="672" idx="0"/>
              </p:cNvCxnSpPr>
              <p:nvPr/>
            </p:nvCxnSpPr>
            <p:spPr>
              <a:xfrm>
                <a:off x="558355" y="1160055"/>
                <a:ext cx="849694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4" name="Connection Line"/>
              <p:cNvCxnSpPr>
                <a:stCxn id="668" idx="0"/>
                <a:endCxn id="669" idx="0"/>
              </p:cNvCxnSpPr>
              <p:nvPr/>
            </p:nvCxnSpPr>
            <p:spPr>
              <a:xfrm flipV="1">
                <a:off x="558355" y="338978"/>
                <a:ext cx="849694" cy="128938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5" name="Connection Line"/>
              <p:cNvCxnSpPr>
                <a:stCxn id="668" idx="0"/>
                <a:endCxn id="670" idx="0"/>
              </p:cNvCxnSpPr>
              <p:nvPr/>
            </p:nvCxnSpPr>
            <p:spPr>
              <a:xfrm flipV="1">
                <a:off x="558355" y="807288"/>
                <a:ext cx="849695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6" name="Connection Line"/>
              <p:cNvCxnSpPr>
                <a:stCxn id="668" idx="0"/>
                <a:endCxn id="671" idx="0"/>
              </p:cNvCxnSpPr>
              <p:nvPr/>
            </p:nvCxnSpPr>
            <p:spPr>
              <a:xfrm flipV="1">
                <a:off x="558355" y="1496313"/>
                <a:ext cx="849694" cy="132053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7" name="Connection Line"/>
              <p:cNvCxnSpPr>
                <a:stCxn id="668" idx="0"/>
                <a:endCxn id="672" idx="0"/>
              </p:cNvCxnSpPr>
              <p:nvPr/>
            </p:nvCxnSpPr>
            <p:spPr>
              <a:xfrm>
                <a:off x="558355" y="1628365"/>
                <a:ext cx="849694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8" name="Connection Line"/>
              <p:cNvCxnSpPr>
                <a:stCxn id="669" idx="0"/>
                <a:endCxn id="673" idx="0"/>
              </p:cNvCxnSpPr>
              <p:nvPr/>
            </p:nvCxnSpPr>
            <p:spPr>
              <a:xfrm>
                <a:off x="1408048" y="338978"/>
                <a:ext cx="849697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89" name="Connection Line"/>
              <p:cNvCxnSpPr>
                <a:stCxn id="669" idx="0"/>
                <a:endCxn id="674" idx="0"/>
              </p:cNvCxnSpPr>
              <p:nvPr/>
            </p:nvCxnSpPr>
            <p:spPr>
              <a:xfrm>
                <a:off x="1408048" y="338978"/>
                <a:ext cx="849697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0" name="Connection Line"/>
              <p:cNvCxnSpPr>
                <a:stCxn id="669" idx="0"/>
                <a:endCxn id="675" idx="0"/>
              </p:cNvCxnSpPr>
              <p:nvPr/>
            </p:nvCxnSpPr>
            <p:spPr>
              <a:xfrm>
                <a:off x="1408048" y="338978"/>
                <a:ext cx="849697" cy="128938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1" name="Connection Line"/>
              <p:cNvCxnSpPr>
                <a:stCxn id="670" idx="0"/>
                <a:endCxn id="673" idx="0"/>
              </p:cNvCxnSpPr>
              <p:nvPr/>
            </p:nvCxnSpPr>
            <p:spPr>
              <a:xfrm flipV="1">
                <a:off x="1408049" y="691745"/>
                <a:ext cx="849696" cy="115544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2" name="Connection Line"/>
              <p:cNvCxnSpPr>
                <a:stCxn id="670" idx="0"/>
                <a:endCxn id="674" idx="0"/>
              </p:cNvCxnSpPr>
              <p:nvPr/>
            </p:nvCxnSpPr>
            <p:spPr>
              <a:xfrm>
                <a:off x="1408049" y="807288"/>
                <a:ext cx="849696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3" name="Connection Line"/>
              <p:cNvCxnSpPr>
                <a:stCxn id="670" idx="0"/>
                <a:endCxn id="675" idx="0"/>
              </p:cNvCxnSpPr>
              <p:nvPr/>
            </p:nvCxnSpPr>
            <p:spPr>
              <a:xfrm>
                <a:off x="1408049" y="807288"/>
                <a:ext cx="849696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4" name="Connection Line"/>
              <p:cNvCxnSpPr>
                <a:stCxn id="671" idx="0"/>
                <a:endCxn id="673" idx="0"/>
              </p:cNvCxnSpPr>
              <p:nvPr/>
            </p:nvCxnSpPr>
            <p:spPr>
              <a:xfrm flipV="1">
                <a:off x="1408048" y="691745"/>
                <a:ext cx="849697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5" name="Connection Line"/>
              <p:cNvCxnSpPr>
                <a:stCxn id="671" idx="0"/>
                <a:endCxn id="674" idx="0"/>
              </p:cNvCxnSpPr>
              <p:nvPr/>
            </p:nvCxnSpPr>
            <p:spPr>
              <a:xfrm flipV="1">
                <a:off x="1408048" y="1160055"/>
                <a:ext cx="849697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6" name="Connection Line"/>
              <p:cNvCxnSpPr>
                <a:stCxn id="671" idx="0"/>
                <a:endCxn id="675" idx="0"/>
              </p:cNvCxnSpPr>
              <p:nvPr/>
            </p:nvCxnSpPr>
            <p:spPr>
              <a:xfrm>
                <a:off x="1408048" y="1496313"/>
                <a:ext cx="849697" cy="132053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7" name="Connection Line"/>
              <p:cNvCxnSpPr>
                <a:stCxn id="672" idx="0"/>
                <a:endCxn id="673" idx="0"/>
              </p:cNvCxnSpPr>
              <p:nvPr/>
            </p:nvCxnSpPr>
            <p:spPr>
              <a:xfrm flipV="1">
                <a:off x="1408048" y="691745"/>
                <a:ext cx="849697" cy="127287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8" name="Connection Line"/>
              <p:cNvCxnSpPr>
                <a:stCxn id="672" idx="0"/>
                <a:endCxn id="674" idx="0"/>
              </p:cNvCxnSpPr>
              <p:nvPr/>
            </p:nvCxnSpPr>
            <p:spPr>
              <a:xfrm flipV="1">
                <a:off x="1408048" y="1160055"/>
                <a:ext cx="849697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699" name="Connection Line"/>
              <p:cNvCxnSpPr>
                <a:stCxn id="672" idx="0"/>
                <a:endCxn id="675" idx="0"/>
              </p:cNvCxnSpPr>
              <p:nvPr/>
            </p:nvCxnSpPr>
            <p:spPr>
              <a:xfrm flipV="1">
                <a:off x="1408048" y="1628365"/>
                <a:ext cx="849697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sp>
            <p:nvSpPr>
              <p:cNvPr id="700" name="Rounded Rectangle"/>
              <p:cNvSpPr/>
              <p:nvPr/>
            </p:nvSpPr>
            <p:spPr>
              <a:xfrm>
                <a:off x="0" y="0"/>
                <a:ext cx="2816099" cy="2303602"/>
              </a:xfrm>
              <a:prstGeom prst="roundRect">
                <a:avLst>
                  <a:gd name="adj" fmla="val 15000"/>
                </a:avLst>
              </a:prstGeom>
              <a:solidFill>
                <a:srgbClr val="7B838F">
                  <a:alpha val="30132"/>
                </a:srgbClr>
              </a:solidFill>
              <a:ln w="1143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8A929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702" name="Cylinder"/>
            <p:cNvSpPr/>
            <p:nvPr/>
          </p:nvSpPr>
          <p:spPr>
            <a:xfrm>
              <a:off x="11349643" y="2378309"/>
              <a:ext cx="592771" cy="782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A9300"/>
            </a:solidFill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61" name="Group"/>
          <p:cNvGrpSpPr/>
          <p:nvPr/>
        </p:nvGrpSpPr>
        <p:grpSpPr>
          <a:xfrm>
            <a:off x="3569640" y="9465257"/>
            <a:ext cx="11708854" cy="4010132"/>
            <a:chOff x="0" y="0"/>
            <a:chExt cx="11708852" cy="4010130"/>
          </a:xfrm>
        </p:grpSpPr>
        <p:sp>
          <p:nvSpPr>
            <p:cNvPr id="704" name="Rectangle"/>
            <p:cNvSpPr/>
            <p:nvPr/>
          </p:nvSpPr>
          <p:spPr>
            <a:xfrm>
              <a:off x="5315927" y="1220591"/>
              <a:ext cx="254479" cy="1624572"/>
            </a:xfrm>
            <a:prstGeom prst="rect">
              <a:avLst/>
            </a:prstGeom>
            <a:solidFill>
              <a:schemeClr val="accent3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5" name="Line"/>
            <p:cNvSpPr/>
            <p:nvPr/>
          </p:nvSpPr>
          <p:spPr>
            <a:xfrm>
              <a:off x="56624" y="576838"/>
              <a:ext cx="5225805" cy="63578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6" name="prepare ep2"/>
            <p:cNvSpPr txBox="1"/>
            <p:nvPr/>
          </p:nvSpPr>
          <p:spPr>
            <a:xfrm rot="420000">
              <a:off x="785684" y="284161"/>
              <a:ext cx="4702926" cy="646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prepare ep2</a:t>
              </a:r>
            </a:p>
          </p:txBody>
        </p:sp>
        <p:sp>
          <p:nvSpPr>
            <p:cNvPr id="707" name="Line"/>
            <p:cNvSpPr/>
            <p:nvPr/>
          </p:nvSpPr>
          <p:spPr>
            <a:xfrm flipH="1">
              <a:off x="-1" y="2819657"/>
              <a:ext cx="5348835" cy="52641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08" name="ep2 prepared"/>
            <p:cNvSpPr txBox="1"/>
            <p:nvPr/>
          </p:nvSpPr>
          <p:spPr>
            <a:xfrm rot="21300000">
              <a:off x="194454" y="2327502"/>
              <a:ext cx="5011044" cy="820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ep2 prepared</a:t>
              </a:r>
            </a:p>
          </p:txBody>
        </p:sp>
        <p:sp>
          <p:nvSpPr>
            <p:cNvPr id="709" name="Line"/>
            <p:cNvSpPr/>
            <p:nvPr/>
          </p:nvSpPr>
          <p:spPr>
            <a:xfrm>
              <a:off x="56624" y="3520644"/>
              <a:ext cx="5289630" cy="48948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745" name="Group"/>
            <p:cNvGrpSpPr/>
            <p:nvPr/>
          </p:nvGrpSpPr>
          <p:grpSpPr>
            <a:xfrm>
              <a:off x="8611815" y="801585"/>
              <a:ext cx="2816099" cy="2303603"/>
              <a:chOff x="0" y="0"/>
              <a:chExt cx="2816098" cy="2303601"/>
            </a:xfrm>
          </p:grpSpPr>
          <p:sp>
            <p:nvSpPr>
              <p:cNvPr id="710" name="Circle"/>
              <p:cNvSpPr/>
              <p:nvPr/>
            </p:nvSpPr>
            <p:spPr>
              <a:xfrm>
                <a:off x="365039" y="498430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1" name="Circle"/>
              <p:cNvSpPr/>
              <p:nvPr/>
            </p:nvSpPr>
            <p:spPr>
              <a:xfrm>
                <a:off x="365039" y="966740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2" name="Circle"/>
              <p:cNvSpPr/>
              <p:nvPr/>
            </p:nvSpPr>
            <p:spPr>
              <a:xfrm>
                <a:off x="365039" y="1435050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3" name="Circle"/>
              <p:cNvSpPr/>
              <p:nvPr/>
            </p:nvSpPr>
            <p:spPr>
              <a:xfrm>
                <a:off x="1214733" y="145662"/>
                <a:ext cx="386632" cy="38663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4" name="Circle"/>
              <p:cNvSpPr/>
              <p:nvPr/>
            </p:nvSpPr>
            <p:spPr>
              <a:xfrm>
                <a:off x="1214734" y="613972"/>
                <a:ext cx="386632" cy="38663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5" name="Circle"/>
              <p:cNvSpPr/>
              <p:nvPr/>
            </p:nvSpPr>
            <p:spPr>
              <a:xfrm>
                <a:off x="1214733" y="1302998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6" name="Circle"/>
              <p:cNvSpPr/>
              <p:nvPr/>
            </p:nvSpPr>
            <p:spPr>
              <a:xfrm>
                <a:off x="1214733" y="1771308"/>
                <a:ext cx="386632" cy="38663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7" name="Circle"/>
              <p:cNvSpPr/>
              <p:nvPr/>
            </p:nvSpPr>
            <p:spPr>
              <a:xfrm>
                <a:off x="2064429" y="498430"/>
                <a:ext cx="386631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8" name="Circle"/>
              <p:cNvSpPr/>
              <p:nvPr/>
            </p:nvSpPr>
            <p:spPr>
              <a:xfrm>
                <a:off x="2064429" y="966740"/>
                <a:ext cx="386631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9" name="Circle"/>
              <p:cNvSpPr/>
              <p:nvPr/>
            </p:nvSpPr>
            <p:spPr>
              <a:xfrm>
                <a:off x="2064429" y="1435050"/>
                <a:ext cx="386631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cxnSp>
            <p:nvCxnSpPr>
              <p:cNvPr id="720" name="Connection Line"/>
              <p:cNvCxnSpPr>
                <a:stCxn id="710" idx="0"/>
                <a:endCxn id="713" idx="0"/>
              </p:cNvCxnSpPr>
              <p:nvPr/>
            </p:nvCxnSpPr>
            <p:spPr>
              <a:xfrm flipV="1">
                <a:off x="558355" y="338978"/>
                <a:ext cx="849694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21" name="Connection Line"/>
              <p:cNvCxnSpPr>
                <a:stCxn id="710" idx="0"/>
                <a:endCxn id="714" idx="0"/>
              </p:cNvCxnSpPr>
              <p:nvPr/>
            </p:nvCxnSpPr>
            <p:spPr>
              <a:xfrm>
                <a:off x="558355" y="691745"/>
                <a:ext cx="849695" cy="115544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22" name="Connection Line"/>
              <p:cNvCxnSpPr>
                <a:stCxn id="710" idx="0"/>
                <a:endCxn id="715" idx="0"/>
              </p:cNvCxnSpPr>
              <p:nvPr/>
            </p:nvCxnSpPr>
            <p:spPr>
              <a:xfrm>
                <a:off x="558355" y="691745"/>
                <a:ext cx="849694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23" name="Connection Line"/>
              <p:cNvCxnSpPr>
                <a:stCxn id="710" idx="0"/>
                <a:endCxn id="716" idx="0"/>
              </p:cNvCxnSpPr>
              <p:nvPr/>
            </p:nvCxnSpPr>
            <p:spPr>
              <a:xfrm>
                <a:off x="558355" y="691745"/>
                <a:ext cx="849694" cy="127287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24" name="Connection Line"/>
              <p:cNvCxnSpPr>
                <a:stCxn id="711" idx="0"/>
                <a:endCxn id="713" idx="0"/>
              </p:cNvCxnSpPr>
              <p:nvPr/>
            </p:nvCxnSpPr>
            <p:spPr>
              <a:xfrm flipV="1">
                <a:off x="558355" y="338978"/>
                <a:ext cx="849694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25" name="Connection Line"/>
              <p:cNvCxnSpPr>
                <a:stCxn id="711" idx="0"/>
                <a:endCxn id="714" idx="0"/>
              </p:cNvCxnSpPr>
              <p:nvPr/>
            </p:nvCxnSpPr>
            <p:spPr>
              <a:xfrm flipV="1">
                <a:off x="558355" y="807288"/>
                <a:ext cx="849695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26" name="Connection Line"/>
              <p:cNvCxnSpPr>
                <a:stCxn id="711" idx="0"/>
                <a:endCxn id="715" idx="0"/>
              </p:cNvCxnSpPr>
              <p:nvPr/>
            </p:nvCxnSpPr>
            <p:spPr>
              <a:xfrm>
                <a:off x="558355" y="1160055"/>
                <a:ext cx="849694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27" name="Connection Line"/>
              <p:cNvCxnSpPr>
                <a:stCxn id="711" idx="0"/>
                <a:endCxn id="716" idx="0"/>
              </p:cNvCxnSpPr>
              <p:nvPr/>
            </p:nvCxnSpPr>
            <p:spPr>
              <a:xfrm>
                <a:off x="558355" y="1160055"/>
                <a:ext cx="849694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28" name="Connection Line"/>
              <p:cNvCxnSpPr>
                <a:stCxn id="712" idx="0"/>
                <a:endCxn id="713" idx="0"/>
              </p:cNvCxnSpPr>
              <p:nvPr/>
            </p:nvCxnSpPr>
            <p:spPr>
              <a:xfrm flipV="1">
                <a:off x="558355" y="338978"/>
                <a:ext cx="849694" cy="128938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29" name="Connection Line"/>
              <p:cNvCxnSpPr>
                <a:stCxn id="712" idx="0"/>
                <a:endCxn id="714" idx="0"/>
              </p:cNvCxnSpPr>
              <p:nvPr/>
            </p:nvCxnSpPr>
            <p:spPr>
              <a:xfrm flipV="1">
                <a:off x="558355" y="807288"/>
                <a:ext cx="849695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0" name="Connection Line"/>
              <p:cNvCxnSpPr>
                <a:stCxn id="712" idx="0"/>
                <a:endCxn id="715" idx="0"/>
              </p:cNvCxnSpPr>
              <p:nvPr/>
            </p:nvCxnSpPr>
            <p:spPr>
              <a:xfrm flipV="1">
                <a:off x="558355" y="1496313"/>
                <a:ext cx="849694" cy="132053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1" name="Connection Line"/>
              <p:cNvCxnSpPr>
                <a:stCxn id="712" idx="0"/>
                <a:endCxn id="716" idx="0"/>
              </p:cNvCxnSpPr>
              <p:nvPr/>
            </p:nvCxnSpPr>
            <p:spPr>
              <a:xfrm>
                <a:off x="558355" y="1628365"/>
                <a:ext cx="849694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2" name="Connection Line"/>
              <p:cNvCxnSpPr>
                <a:stCxn id="713" idx="0"/>
                <a:endCxn id="717" idx="0"/>
              </p:cNvCxnSpPr>
              <p:nvPr/>
            </p:nvCxnSpPr>
            <p:spPr>
              <a:xfrm>
                <a:off x="1408048" y="338978"/>
                <a:ext cx="849697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3" name="Connection Line"/>
              <p:cNvCxnSpPr>
                <a:stCxn id="713" idx="0"/>
                <a:endCxn id="718" idx="0"/>
              </p:cNvCxnSpPr>
              <p:nvPr/>
            </p:nvCxnSpPr>
            <p:spPr>
              <a:xfrm>
                <a:off x="1408048" y="338978"/>
                <a:ext cx="849697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4" name="Connection Line"/>
              <p:cNvCxnSpPr>
                <a:stCxn id="713" idx="0"/>
                <a:endCxn id="719" idx="0"/>
              </p:cNvCxnSpPr>
              <p:nvPr/>
            </p:nvCxnSpPr>
            <p:spPr>
              <a:xfrm>
                <a:off x="1408048" y="338978"/>
                <a:ext cx="849697" cy="128938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5" name="Connection Line"/>
              <p:cNvCxnSpPr>
                <a:stCxn id="714" idx="0"/>
                <a:endCxn id="717" idx="0"/>
              </p:cNvCxnSpPr>
              <p:nvPr/>
            </p:nvCxnSpPr>
            <p:spPr>
              <a:xfrm flipV="1">
                <a:off x="1408049" y="691745"/>
                <a:ext cx="849696" cy="115544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6" name="Connection Line"/>
              <p:cNvCxnSpPr>
                <a:stCxn id="714" idx="0"/>
                <a:endCxn id="718" idx="0"/>
              </p:cNvCxnSpPr>
              <p:nvPr/>
            </p:nvCxnSpPr>
            <p:spPr>
              <a:xfrm>
                <a:off x="1408049" y="807288"/>
                <a:ext cx="849696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7" name="Connection Line"/>
              <p:cNvCxnSpPr>
                <a:stCxn id="714" idx="0"/>
                <a:endCxn id="719" idx="0"/>
              </p:cNvCxnSpPr>
              <p:nvPr/>
            </p:nvCxnSpPr>
            <p:spPr>
              <a:xfrm>
                <a:off x="1408049" y="807288"/>
                <a:ext cx="849696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8" name="Connection Line"/>
              <p:cNvCxnSpPr>
                <a:stCxn id="715" idx="0"/>
                <a:endCxn id="717" idx="0"/>
              </p:cNvCxnSpPr>
              <p:nvPr/>
            </p:nvCxnSpPr>
            <p:spPr>
              <a:xfrm flipV="1">
                <a:off x="1408048" y="691745"/>
                <a:ext cx="849697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39" name="Connection Line"/>
              <p:cNvCxnSpPr>
                <a:stCxn id="715" idx="0"/>
                <a:endCxn id="718" idx="0"/>
              </p:cNvCxnSpPr>
              <p:nvPr/>
            </p:nvCxnSpPr>
            <p:spPr>
              <a:xfrm flipV="1">
                <a:off x="1408048" y="1160055"/>
                <a:ext cx="849697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40" name="Connection Line"/>
              <p:cNvCxnSpPr>
                <a:stCxn id="715" idx="0"/>
                <a:endCxn id="719" idx="0"/>
              </p:cNvCxnSpPr>
              <p:nvPr/>
            </p:nvCxnSpPr>
            <p:spPr>
              <a:xfrm>
                <a:off x="1408048" y="1496313"/>
                <a:ext cx="849697" cy="132053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41" name="Connection Line"/>
              <p:cNvCxnSpPr>
                <a:stCxn id="716" idx="0"/>
                <a:endCxn id="717" idx="0"/>
              </p:cNvCxnSpPr>
              <p:nvPr/>
            </p:nvCxnSpPr>
            <p:spPr>
              <a:xfrm flipV="1">
                <a:off x="1408048" y="691745"/>
                <a:ext cx="849697" cy="127287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42" name="Connection Line"/>
              <p:cNvCxnSpPr>
                <a:stCxn id="716" idx="0"/>
                <a:endCxn id="718" idx="0"/>
              </p:cNvCxnSpPr>
              <p:nvPr/>
            </p:nvCxnSpPr>
            <p:spPr>
              <a:xfrm flipV="1">
                <a:off x="1408048" y="1160055"/>
                <a:ext cx="849697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43" name="Connection Line"/>
              <p:cNvCxnSpPr>
                <a:stCxn id="716" idx="0"/>
                <a:endCxn id="719" idx="0"/>
              </p:cNvCxnSpPr>
              <p:nvPr/>
            </p:nvCxnSpPr>
            <p:spPr>
              <a:xfrm flipV="1">
                <a:off x="1408048" y="1628365"/>
                <a:ext cx="849697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sp>
            <p:nvSpPr>
              <p:cNvPr id="744" name="Rounded Rectangle"/>
              <p:cNvSpPr/>
              <p:nvPr/>
            </p:nvSpPr>
            <p:spPr>
              <a:xfrm>
                <a:off x="0" y="0"/>
                <a:ext cx="2816099" cy="2303602"/>
              </a:xfrm>
              <a:prstGeom prst="roundRect">
                <a:avLst>
                  <a:gd name="adj" fmla="val 15000"/>
                </a:avLst>
              </a:prstGeom>
              <a:solidFill>
                <a:srgbClr val="7B838F">
                  <a:alpha val="30132"/>
                </a:srgbClr>
              </a:solidFill>
              <a:ln w="1143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8A929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746" name="Cylinder"/>
            <p:cNvSpPr/>
            <p:nvPr/>
          </p:nvSpPr>
          <p:spPr>
            <a:xfrm>
              <a:off x="11116082" y="2437428"/>
              <a:ext cx="592771" cy="78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A9300"/>
            </a:solidFill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7" name="Line"/>
            <p:cNvSpPr/>
            <p:nvPr/>
          </p:nvSpPr>
          <p:spPr>
            <a:xfrm>
              <a:off x="6251644" y="1340250"/>
              <a:ext cx="2650556" cy="1"/>
            </a:xfrm>
            <a:prstGeom prst="line">
              <a:avLst/>
            </a:prstGeom>
            <a:noFill/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48" name="Line"/>
            <p:cNvSpPr/>
            <p:nvPr/>
          </p:nvSpPr>
          <p:spPr>
            <a:xfrm>
              <a:off x="6251644" y="2045303"/>
              <a:ext cx="2650556" cy="1"/>
            </a:xfrm>
            <a:prstGeom prst="line">
              <a:avLst/>
            </a:prstGeom>
            <a:noFill/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49" name="Line"/>
            <p:cNvSpPr/>
            <p:nvPr/>
          </p:nvSpPr>
          <p:spPr>
            <a:xfrm>
              <a:off x="6251644" y="2750355"/>
              <a:ext cx="2650555" cy="1"/>
            </a:xfrm>
            <a:prstGeom prst="line">
              <a:avLst/>
            </a:prstGeom>
            <a:noFill/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0" name="Circle"/>
            <p:cNvSpPr/>
            <p:nvPr/>
          </p:nvSpPr>
          <p:spPr>
            <a:xfrm>
              <a:off x="6965589" y="1168765"/>
              <a:ext cx="318118" cy="31811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1" name="Circle"/>
            <p:cNvSpPr/>
            <p:nvPr/>
          </p:nvSpPr>
          <p:spPr>
            <a:xfrm>
              <a:off x="7368475" y="1168765"/>
              <a:ext cx="318119" cy="31811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2" name="Circle"/>
            <p:cNvSpPr/>
            <p:nvPr/>
          </p:nvSpPr>
          <p:spPr>
            <a:xfrm>
              <a:off x="7368475" y="1873818"/>
              <a:ext cx="318119" cy="31811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3" name="Circle"/>
            <p:cNvSpPr/>
            <p:nvPr/>
          </p:nvSpPr>
          <p:spPr>
            <a:xfrm>
              <a:off x="7761291" y="1873818"/>
              <a:ext cx="318118" cy="31811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4" name="Circle"/>
            <p:cNvSpPr/>
            <p:nvPr/>
          </p:nvSpPr>
          <p:spPr>
            <a:xfrm>
              <a:off x="6955517" y="2578869"/>
              <a:ext cx="318118" cy="31811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5" name="Circle"/>
            <p:cNvSpPr/>
            <p:nvPr/>
          </p:nvSpPr>
          <p:spPr>
            <a:xfrm>
              <a:off x="8063457" y="2578869"/>
              <a:ext cx="318118" cy="31811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6" name="Circle"/>
            <p:cNvSpPr/>
            <p:nvPr/>
          </p:nvSpPr>
          <p:spPr>
            <a:xfrm>
              <a:off x="7459126" y="2578869"/>
              <a:ext cx="318118" cy="318119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7" name="Circle"/>
            <p:cNvSpPr/>
            <p:nvPr/>
          </p:nvSpPr>
          <p:spPr>
            <a:xfrm>
              <a:off x="6985733" y="1873818"/>
              <a:ext cx="318118" cy="31811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8" name="Circle"/>
            <p:cNvSpPr/>
            <p:nvPr/>
          </p:nvSpPr>
          <p:spPr>
            <a:xfrm>
              <a:off x="7972806" y="1168765"/>
              <a:ext cx="318118" cy="31811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59" name="Rectangle"/>
            <p:cNvSpPr/>
            <p:nvPr/>
          </p:nvSpPr>
          <p:spPr>
            <a:xfrm>
              <a:off x="6519343" y="1068303"/>
              <a:ext cx="2115158" cy="1929149"/>
            </a:xfrm>
            <a:prstGeom prst="rect">
              <a:avLst/>
            </a:prstGeom>
            <a:solidFill>
              <a:schemeClr val="accent3">
                <a:alpha val="2751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76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09529" y="522576"/>
              <a:ext cx="780084" cy="398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62" name="Rectangle"/>
          <p:cNvSpPr/>
          <p:nvPr/>
        </p:nvSpPr>
        <p:spPr>
          <a:xfrm rot="16200000">
            <a:off x="18090148" y="2336495"/>
            <a:ext cx="254479" cy="1624571"/>
          </a:xfrm>
          <a:prstGeom prst="rect">
            <a:avLst/>
          </a:prstGeom>
          <a:solidFill>
            <a:schemeClr val="accent3"/>
          </a:solidFill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63" name="Line"/>
          <p:cNvSpPr/>
          <p:nvPr/>
        </p:nvSpPr>
        <p:spPr>
          <a:xfrm flipH="1">
            <a:off x="17399758" y="3783345"/>
            <a:ext cx="1678011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64" name="computation time"/>
          <p:cNvSpPr txBox="1"/>
          <p:nvPr/>
        </p:nvSpPr>
        <p:spPr>
          <a:xfrm>
            <a:off x="19307402" y="2898388"/>
            <a:ext cx="3213576" cy="587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computation time</a:t>
            </a:r>
          </a:p>
        </p:txBody>
      </p:sp>
      <p:sp>
        <p:nvSpPr>
          <p:cNvPr id="765" name="idle time"/>
          <p:cNvSpPr txBox="1"/>
          <p:nvPr/>
        </p:nvSpPr>
        <p:spPr>
          <a:xfrm>
            <a:off x="19307402" y="3482152"/>
            <a:ext cx="1613696" cy="500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idle time</a:t>
            </a:r>
          </a:p>
        </p:txBody>
      </p:sp>
      <p:grpSp>
        <p:nvGrpSpPr>
          <p:cNvPr id="862" name="Group"/>
          <p:cNvGrpSpPr/>
          <p:nvPr/>
        </p:nvGrpSpPr>
        <p:grpSpPr>
          <a:xfrm>
            <a:off x="3559358" y="6449619"/>
            <a:ext cx="17194494" cy="3615313"/>
            <a:chOff x="0" y="0"/>
            <a:chExt cx="17194492" cy="3615311"/>
          </a:xfrm>
        </p:grpSpPr>
        <p:sp>
          <p:nvSpPr>
            <p:cNvPr id="766" name="Line"/>
            <p:cNvSpPr/>
            <p:nvPr/>
          </p:nvSpPr>
          <p:spPr>
            <a:xfrm>
              <a:off x="9963017" y="2463510"/>
              <a:ext cx="2919466" cy="1"/>
            </a:xfrm>
            <a:prstGeom prst="line">
              <a:avLst/>
            </a:prstGeom>
            <a:noFill/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67" name="Stable…"/>
            <p:cNvSpPr/>
            <p:nvPr/>
          </p:nvSpPr>
          <p:spPr>
            <a:xfrm>
              <a:off x="15449520" y="1311709"/>
              <a:ext cx="1744973" cy="2303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Stable</a:t>
              </a:r>
            </a:p>
            <a:p>
              <a:pPr>
                <a:defRPr b="0" sz="3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Storage</a:t>
              </a:r>
            </a:p>
          </p:txBody>
        </p:sp>
        <p:sp>
          <p:nvSpPr>
            <p:cNvPr id="768" name="Line"/>
            <p:cNvSpPr/>
            <p:nvPr/>
          </p:nvSpPr>
          <p:spPr>
            <a:xfrm>
              <a:off x="66906" y="579787"/>
              <a:ext cx="5289630" cy="48948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69" name="Line"/>
            <p:cNvSpPr/>
            <p:nvPr/>
          </p:nvSpPr>
          <p:spPr>
            <a:xfrm flipH="1">
              <a:off x="2698" y="2771975"/>
              <a:ext cx="5348835" cy="52641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0" name="commit ep1"/>
            <p:cNvSpPr txBox="1"/>
            <p:nvPr/>
          </p:nvSpPr>
          <p:spPr>
            <a:xfrm rot="300000">
              <a:off x="983472" y="185744"/>
              <a:ext cx="4290599" cy="646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commit ep1</a:t>
              </a:r>
            </a:p>
          </p:txBody>
        </p:sp>
        <p:sp>
          <p:nvSpPr>
            <p:cNvPr id="771" name="ep1 committed"/>
            <p:cNvSpPr txBox="1"/>
            <p:nvPr/>
          </p:nvSpPr>
          <p:spPr>
            <a:xfrm rot="21300000">
              <a:off x="18172" y="2270069"/>
              <a:ext cx="5257739" cy="646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ep1 committed</a:t>
              </a:r>
            </a:p>
          </p:txBody>
        </p:sp>
        <p:grpSp>
          <p:nvGrpSpPr>
            <p:cNvPr id="807" name="Group"/>
            <p:cNvGrpSpPr/>
            <p:nvPr/>
          </p:nvGrpSpPr>
          <p:grpSpPr>
            <a:xfrm>
              <a:off x="6013438" y="538179"/>
              <a:ext cx="2816099" cy="2303602"/>
              <a:chOff x="0" y="0"/>
              <a:chExt cx="2816098" cy="2303601"/>
            </a:xfrm>
          </p:grpSpPr>
          <p:sp>
            <p:nvSpPr>
              <p:cNvPr id="772" name="Circle"/>
              <p:cNvSpPr/>
              <p:nvPr/>
            </p:nvSpPr>
            <p:spPr>
              <a:xfrm>
                <a:off x="365039" y="498430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3" name="Circle"/>
              <p:cNvSpPr/>
              <p:nvPr/>
            </p:nvSpPr>
            <p:spPr>
              <a:xfrm>
                <a:off x="365039" y="966740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4" name="Circle"/>
              <p:cNvSpPr/>
              <p:nvPr/>
            </p:nvSpPr>
            <p:spPr>
              <a:xfrm>
                <a:off x="365039" y="1435050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5" name="Circle"/>
              <p:cNvSpPr/>
              <p:nvPr/>
            </p:nvSpPr>
            <p:spPr>
              <a:xfrm>
                <a:off x="1214733" y="145662"/>
                <a:ext cx="386632" cy="38663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6" name="Circle"/>
              <p:cNvSpPr/>
              <p:nvPr/>
            </p:nvSpPr>
            <p:spPr>
              <a:xfrm>
                <a:off x="1214734" y="613972"/>
                <a:ext cx="386632" cy="38663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7" name="Circle"/>
              <p:cNvSpPr/>
              <p:nvPr/>
            </p:nvSpPr>
            <p:spPr>
              <a:xfrm>
                <a:off x="1214733" y="1302998"/>
                <a:ext cx="386632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8" name="Circle"/>
              <p:cNvSpPr/>
              <p:nvPr/>
            </p:nvSpPr>
            <p:spPr>
              <a:xfrm>
                <a:off x="1214733" y="1771308"/>
                <a:ext cx="386632" cy="38663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79" name="Circle"/>
              <p:cNvSpPr/>
              <p:nvPr/>
            </p:nvSpPr>
            <p:spPr>
              <a:xfrm>
                <a:off x="2064429" y="498430"/>
                <a:ext cx="386631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80" name="Circle"/>
              <p:cNvSpPr/>
              <p:nvPr/>
            </p:nvSpPr>
            <p:spPr>
              <a:xfrm>
                <a:off x="2064429" y="966740"/>
                <a:ext cx="386631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81" name="Circle"/>
              <p:cNvSpPr/>
              <p:nvPr/>
            </p:nvSpPr>
            <p:spPr>
              <a:xfrm>
                <a:off x="2064429" y="1435050"/>
                <a:ext cx="386631" cy="386631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cxnSp>
            <p:nvCxnSpPr>
              <p:cNvPr id="782" name="Connection Line"/>
              <p:cNvCxnSpPr>
                <a:stCxn id="772" idx="0"/>
                <a:endCxn id="775" idx="0"/>
              </p:cNvCxnSpPr>
              <p:nvPr/>
            </p:nvCxnSpPr>
            <p:spPr>
              <a:xfrm flipV="1">
                <a:off x="558355" y="338978"/>
                <a:ext cx="849694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83" name="Connection Line"/>
              <p:cNvCxnSpPr>
                <a:stCxn id="772" idx="0"/>
                <a:endCxn id="776" idx="0"/>
              </p:cNvCxnSpPr>
              <p:nvPr/>
            </p:nvCxnSpPr>
            <p:spPr>
              <a:xfrm>
                <a:off x="558355" y="691745"/>
                <a:ext cx="849695" cy="115544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84" name="Connection Line"/>
              <p:cNvCxnSpPr>
                <a:stCxn id="772" idx="0"/>
                <a:endCxn id="777" idx="0"/>
              </p:cNvCxnSpPr>
              <p:nvPr/>
            </p:nvCxnSpPr>
            <p:spPr>
              <a:xfrm>
                <a:off x="558355" y="691745"/>
                <a:ext cx="849694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85" name="Connection Line"/>
              <p:cNvCxnSpPr>
                <a:stCxn id="772" idx="0"/>
                <a:endCxn id="778" idx="0"/>
              </p:cNvCxnSpPr>
              <p:nvPr/>
            </p:nvCxnSpPr>
            <p:spPr>
              <a:xfrm>
                <a:off x="558355" y="691745"/>
                <a:ext cx="849694" cy="127287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86" name="Connection Line"/>
              <p:cNvCxnSpPr>
                <a:stCxn id="773" idx="0"/>
                <a:endCxn id="775" idx="0"/>
              </p:cNvCxnSpPr>
              <p:nvPr/>
            </p:nvCxnSpPr>
            <p:spPr>
              <a:xfrm flipV="1">
                <a:off x="558355" y="338978"/>
                <a:ext cx="849694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87" name="Connection Line"/>
              <p:cNvCxnSpPr>
                <a:stCxn id="773" idx="0"/>
                <a:endCxn id="776" idx="0"/>
              </p:cNvCxnSpPr>
              <p:nvPr/>
            </p:nvCxnSpPr>
            <p:spPr>
              <a:xfrm flipV="1">
                <a:off x="558355" y="807288"/>
                <a:ext cx="849695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88" name="Connection Line"/>
              <p:cNvCxnSpPr>
                <a:stCxn id="773" idx="0"/>
                <a:endCxn id="777" idx="0"/>
              </p:cNvCxnSpPr>
              <p:nvPr/>
            </p:nvCxnSpPr>
            <p:spPr>
              <a:xfrm>
                <a:off x="558355" y="1160055"/>
                <a:ext cx="849694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89" name="Connection Line"/>
              <p:cNvCxnSpPr>
                <a:stCxn id="773" idx="0"/>
                <a:endCxn id="778" idx="0"/>
              </p:cNvCxnSpPr>
              <p:nvPr/>
            </p:nvCxnSpPr>
            <p:spPr>
              <a:xfrm>
                <a:off x="558355" y="1160055"/>
                <a:ext cx="849694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0" name="Connection Line"/>
              <p:cNvCxnSpPr>
                <a:stCxn id="774" idx="0"/>
                <a:endCxn id="775" idx="0"/>
              </p:cNvCxnSpPr>
              <p:nvPr/>
            </p:nvCxnSpPr>
            <p:spPr>
              <a:xfrm flipV="1">
                <a:off x="558355" y="338978"/>
                <a:ext cx="849694" cy="128938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1" name="Connection Line"/>
              <p:cNvCxnSpPr>
                <a:stCxn id="774" idx="0"/>
                <a:endCxn id="776" idx="0"/>
              </p:cNvCxnSpPr>
              <p:nvPr/>
            </p:nvCxnSpPr>
            <p:spPr>
              <a:xfrm flipV="1">
                <a:off x="558355" y="807288"/>
                <a:ext cx="849695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2" name="Connection Line"/>
              <p:cNvCxnSpPr>
                <a:stCxn id="774" idx="0"/>
                <a:endCxn id="777" idx="0"/>
              </p:cNvCxnSpPr>
              <p:nvPr/>
            </p:nvCxnSpPr>
            <p:spPr>
              <a:xfrm flipV="1">
                <a:off x="558355" y="1496313"/>
                <a:ext cx="849694" cy="132053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3" name="Connection Line"/>
              <p:cNvCxnSpPr>
                <a:stCxn id="774" idx="0"/>
                <a:endCxn id="778" idx="0"/>
              </p:cNvCxnSpPr>
              <p:nvPr/>
            </p:nvCxnSpPr>
            <p:spPr>
              <a:xfrm>
                <a:off x="558355" y="1628365"/>
                <a:ext cx="849694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4" name="Connection Line"/>
              <p:cNvCxnSpPr>
                <a:stCxn id="775" idx="0"/>
                <a:endCxn id="779" idx="0"/>
              </p:cNvCxnSpPr>
              <p:nvPr/>
            </p:nvCxnSpPr>
            <p:spPr>
              <a:xfrm>
                <a:off x="1408048" y="338978"/>
                <a:ext cx="849697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5" name="Connection Line"/>
              <p:cNvCxnSpPr>
                <a:stCxn id="775" idx="0"/>
                <a:endCxn id="780" idx="0"/>
              </p:cNvCxnSpPr>
              <p:nvPr/>
            </p:nvCxnSpPr>
            <p:spPr>
              <a:xfrm>
                <a:off x="1408048" y="338978"/>
                <a:ext cx="849697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6" name="Connection Line"/>
              <p:cNvCxnSpPr>
                <a:stCxn id="775" idx="0"/>
                <a:endCxn id="781" idx="0"/>
              </p:cNvCxnSpPr>
              <p:nvPr/>
            </p:nvCxnSpPr>
            <p:spPr>
              <a:xfrm>
                <a:off x="1408048" y="338978"/>
                <a:ext cx="849697" cy="128938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7" name="Connection Line"/>
              <p:cNvCxnSpPr>
                <a:stCxn id="776" idx="0"/>
                <a:endCxn id="779" idx="0"/>
              </p:cNvCxnSpPr>
              <p:nvPr/>
            </p:nvCxnSpPr>
            <p:spPr>
              <a:xfrm flipV="1">
                <a:off x="1408049" y="691745"/>
                <a:ext cx="849696" cy="115544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8" name="Connection Line"/>
              <p:cNvCxnSpPr>
                <a:stCxn id="776" idx="0"/>
                <a:endCxn id="780" idx="0"/>
              </p:cNvCxnSpPr>
              <p:nvPr/>
            </p:nvCxnSpPr>
            <p:spPr>
              <a:xfrm>
                <a:off x="1408049" y="807288"/>
                <a:ext cx="849696" cy="35276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799" name="Connection Line"/>
              <p:cNvCxnSpPr>
                <a:stCxn id="776" idx="0"/>
                <a:endCxn id="781" idx="0"/>
              </p:cNvCxnSpPr>
              <p:nvPr/>
            </p:nvCxnSpPr>
            <p:spPr>
              <a:xfrm>
                <a:off x="1408049" y="807288"/>
                <a:ext cx="849696" cy="8210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00" name="Connection Line"/>
              <p:cNvCxnSpPr>
                <a:stCxn id="777" idx="0"/>
                <a:endCxn id="779" idx="0"/>
              </p:cNvCxnSpPr>
              <p:nvPr/>
            </p:nvCxnSpPr>
            <p:spPr>
              <a:xfrm flipV="1">
                <a:off x="1408048" y="691745"/>
                <a:ext cx="849697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01" name="Connection Line"/>
              <p:cNvCxnSpPr>
                <a:stCxn id="777" idx="0"/>
                <a:endCxn id="780" idx="0"/>
              </p:cNvCxnSpPr>
              <p:nvPr/>
            </p:nvCxnSpPr>
            <p:spPr>
              <a:xfrm flipV="1">
                <a:off x="1408048" y="1160055"/>
                <a:ext cx="849697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02" name="Connection Line"/>
              <p:cNvCxnSpPr>
                <a:stCxn id="777" idx="0"/>
                <a:endCxn id="781" idx="0"/>
              </p:cNvCxnSpPr>
              <p:nvPr/>
            </p:nvCxnSpPr>
            <p:spPr>
              <a:xfrm>
                <a:off x="1408048" y="1496313"/>
                <a:ext cx="849697" cy="132053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03" name="Connection Line"/>
              <p:cNvCxnSpPr>
                <a:stCxn id="778" idx="0"/>
                <a:endCxn id="779" idx="0"/>
              </p:cNvCxnSpPr>
              <p:nvPr/>
            </p:nvCxnSpPr>
            <p:spPr>
              <a:xfrm flipV="1">
                <a:off x="1408048" y="691745"/>
                <a:ext cx="849697" cy="127287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04" name="Connection Line"/>
              <p:cNvCxnSpPr>
                <a:stCxn id="778" idx="0"/>
                <a:endCxn id="780" idx="0"/>
              </p:cNvCxnSpPr>
              <p:nvPr/>
            </p:nvCxnSpPr>
            <p:spPr>
              <a:xfrm flipV="1">
                <a:off x="1408048" y="1160055"/>
                <a:ext cx="849697" cy="80456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05" name="Connection Line"/>
              <p:cNvCxnSpPr>
                <a:stCxn id="778" idx="0"/>
                <a:endCxn id="781" idx="0"/>
              </p:cNvCxnSpPr>
              <p:nvPr/>
            </p:nvCxnSpPr>
            <p:spPr>
              <a:xfrm flipV="1">
                <a:off x="1408048" y="1628365"/>
                <a:ext cx="849697" cy="33625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sp>
            <p:nvSpPr>
              <p:cNvPr id="806" name="Rounded Rectangle"/>
              <p:cNvSpPr/>
              <p:nvPr/>
            </p:nvSpPr>
            <p:spPr>
              <a:xfrm>
                <a:off x="0" y="0"/>
                <a:ext cx="2816099" cy="2303602"/>
              </a:xfrm>
              <a:prstGeom prst="roundRect">
                <a:avLst>
                  <a:gd name="adj" fmla="val 15000"/>
                </a:avLst>
              </a:prstGeom>
              <a:solidFill>
                <a:srgbClr val="7B838F">
                  <a:alpha val="30132"/>
                </a:srgbClr>
              </a:solidFill>
              <a:ln w="1143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8A929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808" name="Cylinder"/>
            <p:cNvSpPr/>
            <p:nvPr/>
          </p:nvSpPr>
          <p:spPr>
            <a:xfrm>
              <a:off x="8466496" y="2202085"/>
              <a:ext cx="592771" cy="782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fill="norm" stroke="1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FA9300"/>
            </a:solidFill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9" name="Line"/>
            <p:cNvSpPr/>
            <p:nvPr/>
          </p:nvSpPr>
          <p:spPr>
            <a:xfrm>
              <a:off x="10003918" y="1053405"/>
              <a:ext cx="2837664" cy="1"/>
            </a:xfrm>
            <a:prstGeom prst="line">
              <a:avLst/>
            </a:prstGeom>
            <a:noFill/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0" name="Line"/>
            <p:cNvSpPr/>
            <p:nvPr/>
          </p:nvSpPr>
          <p:spPr>
            <a:xfrm>
              <a:off x="10003918" y="1758457"/>
              <a:ext cx="2837664" cy="1"/>
            </a:xfrm>
            <a:prstGeom prst="line">
              <a:avLst/>
            </a:prstGeom>
            <a:noFill/>
            <a:ln w="76200" cap="flat">
              <a:solidFill>
                <a:srgbClr val="44444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1" name="Circle"/>
            <p:cNvSpPr/>
            <p:nvPr/>
          </p:nvSpPr>
          <p:spPr>
            <a:xfrm flipH="1">
              <a:off x="11666578" y="2323940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2" name="Circle"/>
            <p:cNvSpPr/>
            <p:nvPr/>
          </p:nvSpPr>
          <p:spPr>
            <a:xfrm flipH="1">
              <a:off x="11263691" y="2323940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3" name="Circle"/>
            <p:cNvSpPr/>
            <p:nvPr/>
          </p:nvSpPr>
          <p:spPr>
            <a:xfrm flipH="1">
              <a:off x="10870876" y="1618887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4" name="Circle"/>
            <p:cNvSpPr/>
            <p:nvPr/>
          </p:nvSpPr>
          <p:spPr>
            <a:xfrm flipH="1">
              <a:off x="11676650" y="913835"/>
              <a:ext cx="318118" cy="31811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5" name="Circle"/>
            <p:cNvSpPr/>
            <p:nvPr/>
          </p:nvSpPr>
          <p:spPr>
            <a:xfrm flipH="1">
              <a:off x="10568710" y="913835"/>
              <a:ext cx="318118" cy="31811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6" name="Circle"/>
            <p:cNvSpPr/>
            <p:nvPr/>
          </p:nvSpPr>
          <p:spPr>
            <a:xfrm flipH="1">
              <a:off x="11173041" y="913835"/>
              <a:ext cx="318118" cy="31811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7" name="Circle"/>
            <p:cNvSpPr/>
            <p:nvPr/>
          </p:nvSpPr>
          <p:spPr>
            <a:xfrm flipH="1">
              <a:off x="11676650" y="1618887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8" name="Circle"/>
            <p:cNvSpPr/>
            <p:nvPr/>
          </p:nvSpPr>
          <p:spPr>
            <a:xfrm flipH="1">
              <a:off x="12079537" y="1618887"/>
              <a:ext cx="318118" cy="31811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9" name="Circle"/>
            <p:cNvSpPr/>
            <p:nvPr/>
          </p:nvSpPr>
          <p:spPr>
            <a:xfrm flipH="1">
              <a:off x="12079537" y="913835"/>
              <a:ext cx="318118" cy="31811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20" name="Rectangle"/>
            <p:cNvSpPr/>
            <p:nvPr/>
          </p:nvSpPr>
          <p:spPr>
            <a:xfrm>
              <a:off x="10495504" y="806310"/>
              <a:ext cx="2115158" cy="1929149"/>
            </a:xfrm>
            <a:prstGeom prst="rect">
              <a:avLst/>
            </a:prstGeom>
            <a:solidFill>
              <a:schemeClr val="accent1">
                <a:alpha val="2470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21" name="Arrow"/>
            <p:cNvSpPr/>
            <p:nvPr/>
          </p:nvSpPr>
          <p:spPr>
            <a:xfrm>
              <a:off x="8970468" y="1288654"/>
              <a:ext cx="1015255" cy="802652"/>
            </a:xfrm>
            <a:prstGeom prst="rightArrow">
              <a:avLst>
                <a:gd name="adj1" fmla="val 52724"/>
                <a:gd name="adj2" fmla="val 58601"/>
              </a:avLst>
            </a:prstGeom>
            <a:solidFill>
              <a:srgbClr val="000000">
                <a:alpha val="8717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82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192326" y="370595"/>
              <a:ext cx="833094" cy="434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3" name="Arrow"/>
            <p:cNvSpPr/>
            <p:nvPr/>
          </p:nvSpPr>
          <p:spPr>
            <a:xfrm>
              <a:off x="9154893" y="2595341"/>
              <a:ext cx="4292415" cy="278221"/>
            </a:xfrm>
            <a:prstGeom prst="rightArrow">
              <a:avLst>
                <a:gd name="adj1" fmla="val 52724"/>
                <a:gd name="adj2" fmla="val 147859"/>
              </a:avLst>
            </a:prstGeom>
            <a:solidFill>
              <a:srgbClr val="000000">
                <a:alpha val="8717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858" name="Group"/>
            <p:cNvGrpSpPr/>
            <p:nvPr/>
          </p:nvGrpSpPr>
          <p:grpSpPr>
            <a:xfrm>
              <a:off x="13770956" y="2053737"/>
              <a:ext cx="1361694" cy="1313558"/>
              <a:chOff x="0" y="0"/>
              <a:chExt cx="1361693" cy="1313556"/>
            </a:xfrm>
          </p:grpSpPr>
          <p:sp>
            <p:nvSpPr>
              <p:cNvPr id="824" name="Circle"/>
              <p:cNvSpPr/>
              <p:nvPr/>
            </p:nvSpPr>
            <p:spPr>
              <a:xfrm>
                <a:off x="0" y="230276"/>
                <a:ext cx="252382" cy="25238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25" name="Circle"/>
              <p:cNvSpPr/>
              <p:nvPr/>
            </p:nvSpPr>
            <p:spPr>
              <a:xfrm>
                <a:off x="0" y="535975"/>
                <a:ext cx="252382" cy="252383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26" name="Circle"/>
              <p:cNvSpPr/>
              <p:nvPr/>
            </p:nvSpPr>
            <p:spPr>
              <a:xfrm>
                <a:off x="0" y="841675"/>
                <a:ext cx="252382" cy="25238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27" name="Circle"/>
              <p:cNvSpPr/>
              <p:nvPr/>
            </p:nvSpPr>
            <p:spPr>
              <a:xfrm>
                <a:off x="554656" y="0"/>
                <a:ext cx="252382" cy="25238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28" name="Circle"/>
              <p:cNvSpPr/>
              <p:nvPr/>
            </p:nvSpPr>
            <p:spPr>
              <a:xfrm>
                <a:off x="554656" y="305699"/>
                <a:ext cx="252382" cy="25238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29" name="Circle"/>
              <p:cNvSpPr/>
              <p:nvPr/>
            </p:nvSpPr>
            <p:spPr>
              <a:xfrm>
                <a:off x="554656" y="755475"/>
                <a:ext cx="252382" cy="252383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30" name="Circle"/>
              <p:cNvSpPr/>
              <p:nvPr/>
            </p:nvSpPr>
            <p:spPr>
              <a:xfrm>
                <a:off x="554656" y="1061175"/>
                <a:ext cx="252382" cy="25238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31" name="Circle"/>
              <p:cNvSpPr/>
              <p:nvPr/>
            </p:nvSpPr>
            <p:spPr>
              <a:xfrm>
                <a:off x="1109312" y="230276"/>
                <a:ext cx="252382" cy="25238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32" name="Circle"/>
              <p:cNvSpPr/>
              <p:nvPr/>
            </p:nvSpPr>
            <p:spPr>
              <a:xfrm>
                <a:off x="1109312" y="535975"/>
                <a:ext cx="252382" cy="252383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33" name="Circle"/>
              <p:cNvSpPr/>
              <p:nvPr/>
            </p:nvSpPr>
            <p:spPr>
              <a:xfrm>
                <a:off x="1109312" y="841675"/>
                <a:ext cx="252382" cy="252382"/>
              </a:xfrm>
              <a:prstGeom prst="ellipse">
                <a:avLst/>
              </a:prstGeom>
              <a:noFill/>
              <a:ln w="889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cxnSp>
            <p:nvCxnSpPr>
              <p:cNvPr id="834" name="Connection Line"/>
              <p:cNvCxnSpPr>
                <a:stCxn id="824" idx="0"/>
                <a:endCxn id="827" idx="0"/>
              </p:cNvCxnSpPr>
              <p:nvPr/>
            </p:nvCxnSpPr>
            <p:spPr>
              <a:xfrm flipV="1">
                <a:off x="126190" y="126190"/>
                <a:ext cx="554657" cy="2302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35" name="Connection Line"/>
              <p:cNvCxnSpPr>
                <a:stCxn id="824" idx="0"/>
                <a:endCxn id="828" idx="0"/>
              </p:cNvCxnSpPr>
              <p:nvPr/>
            </p:nvCxnSpPr>
            <p:spPr>
              <a:xfrm>
                <a:off x="126190" y="356467"/>
                <a:ext cx="554657" cy="75424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36" name="Connection Line"/>
              <p:cNvCxnSpPr>
                <a:stCxn id="824" idx="0"/>
                <a:endCxn id="829" idx="0"/>
              </p:cNvCxnSpPr>
              <p:nvPr/>
            </p:nvCxnSpPr>
            <p:spPr>
              <a:xfrm>
                <a:off x="126190" y="356467"/>
                <a:ext cx="554657" cy="525200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37" name="Connection Line"/>
              <p:cNvCxnSpPr>
                <a:stCxn id="824" idx="0"/>
                <a:endCxn id="830" idx="0"/>
              </p:cNvCxnSpPr>
              <p:nvPr/>
            </p:nvCxnSpPr>
            <p:spPr>
              <a:xfrm>
                <a:off x="126190" y="356467"/>
                <a:ext cx="554657" cy="83089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38" name="Connection Line"/>
              <p:cNvCxnSpPr>
                <a:stCxn id="825" idx="0"/>
                <a:endCxn id="827" idx="0"/>
              </p:cNvCxnSpPr>
              <p:nvPr/>
            </p:nvCxnSpPr>
            <p:spPr>
              <a:xfrm flipV="1">
                <a:off x="126190" y="126190"/>
                <a:ext cx="554657" cy="535977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39" name="Connection Line"/>
              <p:cNvCxnSpPr>
                <a:stCxn id="825" idx="0"/>
                <a:endCxn id="828" idx="0"/>
              </p:cNvCxnSpPr>
              <p:nvPr/>
            </p:nvCxnSpPr>
            <p:spPr>
              <a:xfrm flipV="1">
                <a:off x="126190" y="431890"/>
                <a:ext cx="554657" cy="230277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0" name="Connection Line"/>
              <p:cNvCxnSpPr>
                <a:stCxn id="825" idx="0"/>
                <a:endCxn id="829" idx="0"/>
              </p:cNvCxnSpPr>
              <p:nvPr/>
            </p:nvCxnSpPr>
            <p:spPr>
              <a:xfrm>
                <a:off x="126190" y="662166"/>
                <a:ext cx="554657" cy="219501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1" name="Connection Line"/>
              <p:cNvCxnSpPr>
                <a:stCxn id="825" idx="0"/>
                <a:endCxn id="830" idx="0"/>
              </p:cNvCxnSpPr>
              <p:nvPr/>
            </p:nvCxnSpPr>
            <p:spPr>
              <a:xfrm>
                <a:off x="126190" y="662166"/>
                <a:ext cx="554657" cy="525200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2" name="Connection Line"/>
              <p:cNvCxnSpPr>
                <a:stCxn id="826" idx="0"/>
                <a:endCxn id="827" idx="0"/>
              </p:cNvCxnSpPr>
              <p:nvPr/>
            </p:nvCxnSpPr>
            <p:spPr>
              <a:xfrm flipV="1">
                <a:off x="126190" y="126190"/>
                <a:ext cx="554657" cy="841676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3" name="Connection Line"/>
              <p:cNvCxnSpPr>
                <a:stCxn id="826" idx="0"/>
                <a:endCxn id="828" idx="0"/>
              </p:cNvCxnSpPr>
              <p:nvPr/>
            </p:nvCxnSpPr>
            <p:spPr>
              <a:xfrm flipV="1">
                <a:off x="126190" y="431890"/>
                <a:ext cx="554657" cy="535976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4" name="Connection Line"/>
              <p:cNvCxnSpPr>
                <a:stCxn id="826" idx="0"/>
                <a:endCxn id="829" idx="0"/>
              </p:cNvCxnSpPr>
              <p:nvPr/>
            </p:nvCxnSpPr>
            <p:spPr>
              <a:xfrm flipV="1">
                <a:off x="126190" y="881666"/>
                <a:ext cx="554657" cy="86200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5" name="Connection Line"/>
              <p:cNvCxnSpPr>
                <a:stCxn id="826" idx="0"/>
                <a:endCxn id="830" idx="0"/>
              </p:cNvCxnSpPr>
              <p:nvPr/>
            </p:nvCxnSpPr>
            <p:spPr>
              <a:xfrm>
                <a:off x="126190" y="967865"/>
                <a:ext cx="554657" cy="219501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6" name="Connection Line"/>
              <p:cNvCxnSpPr>
                <a:stCxn id="827" idx="0"/>
                <a:endCxn id="831" idx="0"/>
              </p:cNvCxnSpPr>
              <p:nvPr/>
            </p:nvCxnSpPr>
            <p:spPr>
              <a:xfrm>
                <a:off x="680846" y="126190"/>
                <a:ext cx="554658" cy="230278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7" name="Connection Line"/>
              <p:cNvCxnSpPr>
                <a:stCxn id="827" idx="0"/>
                <a:endCxn id="832" idx="0"/>
              </p:cNvCxnSpPr>
              <p:nvPr/>
            </p:nvCxnSpPr>
            <p:spPr>
              <a:xfrm>
                <a:off x="680846" y="126190"/>
                <a:ext cx="554658" cy="535977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8" name="Connection Line"/>
              <p:cNvCxnSpPr>
                <a:stCxn id="827" idx="0"/>
                <a:endCxn id="833" idx="0"/>
              </p:cNvCxnSpPr>
              <p:nvPr/>
            </p:nvCxnSpPr>
            <p:spPr>
              <a:xfrm>
                <a:off x="680846" y="126190"/>
                <a:ext cx="554658" cy="841676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49" name="Connection Line"/>
              <p:cNvCxnSpPr>
                <a:stCxn id="828" idx="0"/>
                <a:endCxn id="831" idx="0"/>
              </p:cNvCxnSpPr>
              <p:nvPr/>
            </p:nvCxnSpPr>
            <p:spPr>
              <a:xfrm flipV="1">
                <a:off x="680846" y="356467"/>
                <a:ext cx="554658" cy="75424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50" name="Connection Line"/>
              <p:cNvCxnSpPr>
                <a:stCxn id="828" idx="0"/>
                <a:endCxn id="832" idx="0"/>
              </p:cNvCxnSpPr>
              <p:nvPr/>
            </p:nvCxnSpPr>
            <p:spPr>
              <a:xfrm>
                <a:off x="680846" y="431890"/>
                <a:ext cx="554658" cy="230277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51" name="Connection Line"/>
              <p:cNvCxnSpPr>
                <a:stCxn id="828" idx="0"/>
                <a:endCxn id="833" idx="0"/>
              </p:cNvCxnSpPr>
              <p:nvPr/>
            </p:nvCxnSpPr>
            <p:spPr>
              <a:xfrm>
                <a:off x="680846" y="431890"/>
                <a:ext cx="554658" cy="535976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52" name="Connection Line"/>
              <p:cNvCxnSpPr>
                <a:stCxn id="829" idx="0"/>
                <a:endCxn id="831" idx="0"/>
              </p:cNvCxnSpPr>
              <p:nvPr/>
            </p:nvCxnSpPr>
            <p:spPr>
              <a:xfrm flipV="1">
                <a:off x="680846" y="356467"/>
                <a:ext cx="554658" cy="525200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53" name="Connection Line"/>
              <p:cNvCxnSpPr>
                <a:stCxn id="829" idx="0"/>
                <a:endCxn id="832" idx="0"/>
              </p:cNvCxnSpPr>
              <p:nvPr/>
            </p:nvCxnSpPr>
            <p:spPr>
              <a:xfrm flipV="1">
                <a:off x="680846" y="662166"/>
                <a:ext cx="554658" cy="219501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54" name="Connection Line"/>
              <p:cNvCxnSpPr>
                <a:stCxn id="829" idx="0"/>
                <a:endCxn id="833" idx="0"/>
              </p:cNvCxnSpPr>
              <p:nvPr/>
            </p:nvCxnSpPr>
            <p:spPr>
              <a:xfrm>
                <a:off x="680846" y="881666"/>
                <a:ext cx="554658" cy="86200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55" name="Connection Line"/>
              <p:cNvCxnSpPr>
                <a:stCxn id="830" idx="0"/>
                <a:endCxn id="831" idx="0"/>
              </p:cNvCxnSpPr>
              <p:nvPr/>
            </p:nvCxnSpPr>
            <p:spPr>
              <a:xfrm flipV="1">
                <a:off x="680846" y="356467"/>
                <a:ext cx="554658" cy="830899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56" name="Connection Line"/>
              <p:cNvCxnSpPr>
                <a:stCxn id="830" idx="0"/>
                <a:endCxn id="832" idx="0"/>
              </p:cNvCxnSpPr>
              <p:nvPr/>
            </p:nvCxnSpPr>
            <p:spPr>
              <a:xfrm flipV="1">
                <a:off x="680846" y="662166"/>
                <a:ext cx="554658" cy="525200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857" name="Connection Line"/>
              <p:cNvCxnSpPr>
                <a:stCxn id="830" idx="0"/>
                <a:endCxn id="833" idx="0"/>
              </p:cNvCxnSpPr>
              <p:nvPr/>
            </p:nvCxnSpPr>
            <p:spPr>
              <a:xfrm flipV="1">
                <a:off x="680846" y="967865"/>
                <a:ext cx="554658" cy="219501"/>
              </a:xfrm>
              <a:prstGeom prst="straightConnector1">
                <a:avLst/>
              </a:prstGeom>
              <a:ln w="5080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</p:cxnSp>
        </p:grpSp>
        <p:sp>
          <p:nvSpPr>
            <p:cNvPr id="859" name="Rounded Rectangle"/>
            <p:cNvSpPr/>
            <p:nvPr/>
          </p:nvSpPr>
          <p:spPr>
            <a:xfrm>
              <a:off x="13492055" y="1934026"/>
              <a:ext cx="1873853" cy="1532835"/>
            </a:xfrm>
            <a:prstGeom prst="roundRect">
              <a:avLst>
                <a:gd name="adj" fmla="val 15000"/>
              </a:avLst>
            </a:prstGeom>
            <a:solidFill>
              <a:srgbClr val="01A2FF">
                <a:alpha val="31342"/>
              </a:srgbClr>
            </a:solidFill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860" name="Group" descr="Group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3770955" y="1138323"/>
              <a:ext cx="1361695" cy="754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1" name="Rectangle"/>
            <p:cNvSpPr/>
            <p:nvPr/>
          </p:nvSpPr>
          <p:spPr>
            <a:xfrm>
              <a:off x="5335053" y="948241"/>
              <a:ext cx="236791" cy="1798987"/>
            </a:xfrm>
            <a:prstGeom prst="rect">
              <a:avLst/>
            </a:prstGeom>
            <a:solidFill>
              <a:srgbClr val="E9EBF9">
                <a:alpha val="59889"/>
              </a:srgbClr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3" grpId="1"/>
      <p:bldP build="whole" bldLvl="1" animBg="1" rev="0" advAuto="0" spid="862" grpId="2"/>
      <p:bldP build="whole" bldLvl="1" animBg="1" rev="0" advAuto="0" spid="761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